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645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734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9478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73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8078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5761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713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513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243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622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156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748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809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377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88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705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897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545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AB3A1F-FD41-47D2-8E1C-156E05207366}" type="datetimeFigureOut">
              <a:rPr lang="uk-UA" smtClean="0"/>
              <a:t>03.03.2021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BA92FD-1352-4D0C-897C-46CF0BE9FB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647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496290"/>
          </a:xfrm>
        </p:spPr>
        <p:txBody>
          <a:bodyPr/>
          <a:lstStyle/>
          <a:p>
            <a:r>
              <a:rPr lang="uk-UA" dirty="0"/>
              <a:t>Як взаємодіяти з дитиною, що проявляє фізичну агресію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13775" y="1496291"/>
            <a:ext cx="10364452" cy="5361709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Притримайте </a:t>
            </a:r>
            <a:r>
              <a:rPr lang="uk-UA" dirty="0"/>
              <a:t>за плечі або відведіть руку, якщо дитина готується </a:t>
            </a:r>
            <a:r>
              <a:rPr lang="uk-UA" dirty="0" smtClean="0"/>
              <a:t>нападати</a:t>
            </a:r>
            <a:r>
              <a:rPr lang="uk-UA" dirty="0"/>
              <a:t>. Водночас різко й рішуче </a:t>
            </a:r>
            <a:r>
              <a:rPr lang="uk-UA" dirty="0" err="1"/>
              <a:t>промовте</a:t>
            </a:r>
            <a:r>
              <a:rPr lang="uk-UA" dirty="0"/>
              <a:t> «не можна!». </a:t>
            </a:r>
          </a:p>
          <a:p>
            <a:r>
              <a:rPr lang="uk-UA" dirty="0" smtClean="0"/>
              <a:t>Покажіть</a:t>
            </a:r>
            <a:r>
              <a:rPr lang="uk-UA" dirty="0"/>
              <a:t>, що дитина програє від наслідків своєї поведінки. Для цього скажіть їй щось різке і проявіть увагу до дитини, яку вона скривдила, — «</a:t>
            </a:r>
            <a:r>
              <a:rPr lang="uk-UA" dirty="0" err="1"/>
              <a:t>сашо</a:t>
            </a:r>
            <a:r>
              <a:rPr lang="uk-UA" dirty="0"/>
              <a:t>, невже тобі не шкода інших дітей?», «Якщо не жалітимеш інших, то і тебе ніхто не пошкодує». </a:t>
            </a:r>
          </a:p>
          <a:p>
            <a:r>
              <a:rPr lang="uk-UA" dirty="0" smtClean="0"/>
              <a:t>Не </a:t>
            </a:r>
            <a:r>
              <a:rPr lang="uk-UA" dirty="0"/>
              <a:t>примушуйте дитину вибачатися. Деякі діти швидко заучують форму-</a:t>
            </a:r>
            <a:r>
              <a:rPr lang="uk-UA" dirty="0" err="1"/>
              <a:t>лу</a:t>
            </a:r>
            <a:r>
              <a:rPr lang="uk-UA" dirty="0"/>
              <a:t> «пробач», щоб уникнути докорів дорослих. </a:t>
            </a:r>
          </a:p>
          <a:p>
            <a:r>
              <a:rPr lang="uk-UA" dirty="0" smtClean="0"/>
              <a:t>Допоможіть </a:t>
            </a:r>
            <a:r>
              <a:rPr lang="uk-UA" dirty="0"/>
              <a:t>дитині усвідомити та зрозуміти причини її поведінки — «ти вдарив максима тому, що так захотів/він забрав у тебе іграшку/він намалював ліпший малюнок». </a:t>
            </a:r>
          </a:p>
          <a:p>
            <a:r>
              <a:rPr lang="uk-UA" dirty="0" smtClean="0"/>
              <a:t>Переключіть </a:t>
            </a:r>
            <a:r>
              <a:rPr lang="uk-UA" dirty="0"/>
              <a:t>увагу дитини на щось незвичне чи несподіване, аби запобігти агресивним реакціям. </a:t>
            </a:r>
          </a:p>
          <a:p>
            <a:r>
              <a:rPr lang="uk-UA" dirty="0" smtClean="0"/>
              <a:t>Продемонструйте </a:t>
            </a:r>
            <a:r>
              <a:rPr lang="uk-UA" dirty="0"/>
              <a:t>неефективність агресивної поведінки. Поясніть, що хоча дитина і матиме зиск, приміром забере іграшку, проте згодом з нею ніхто не захоче гратися. Навряд чи дитину привабить перспектива </a:t>
            </a:r>
            <a:r>
              <a:rPr lang="uk-UA" dirty="0" err="1"/>
              <a:t>зали¬шитися</a:t>
            </a:r>
            <a:r>
              <a:rPr lang="uk-UA" dirty="0"/>
              <a:t> на самоті без друзів. </a:t>
            </a:r>
          </a:p>
          <a:p>
            <a:r>
              <a:rPr lang="uk-UA" dirty="0" smtClean="0"/>
              <a:t>Встановіть </a:t>
            </a:r>
            <a:r>
              <a:rPr lang="uk-UA" dirty="0"/>
              <a:t>правила поведінки в доступній для дитини формі — «ми нікого не б’ємо, і нас ніхто не б’є», «якщо тобі потрібна іграшка, а нею хтось грається, почекай або запропонуй обмінятися». </a:t>
            </a:r>
          </a:p>
          <a:p>
            <a:r>
              <a:rPr lang="uk-UA" dirty="0" smtClean="0"/>
              <a:t>Дотримуйтеся </a:t>
            </a:r>
            <a:r>
              <a:rPr lang="uk-UA" dirty="0"/>
              <a:t>встановлених правил, стежте за своєю поведінкою та де-</a:t>
            </a:r>
            <a:r>
              <a:rPr lang="uk-UA" dirty="0" err="1"/>
              <a:t>монструйте</a:t>
            </a:r>
            <a:r>
              <a:rPr lang="uk-UA" dirty="0"/>
              <a:t> дитині власний позитивний приклад. </a:t>
            </a:r>
          </a:p>
          <a:p>
            <a:r>
              <a:rPr lang="uk-UA" dirty="0" smtClean="0"/>
              <a:t>Враховуйте </a:t>
            </a:r>
            <a:r>
              <a:rPr lang="uk-UA" dirty="0"/>
              <a:t>можливості дитини, а не власні бажання, коли висуваєте до неї вимоги. </a:t>
            </a:r>
          </a:p>
          <a:p>
            <a:r>
              <a:rPr lang="uk-UA" dirty="0" smtClean="0"/>
              <a:t>Не </a:t>
            </a:r>
            <a:r>
              <a:rPr lang="uk-UA" dirty="0"/>
              <a:t>змушуйте дитину забувати, що вона добра — «чому ти так поводиш-ся, ти ж добрий, хороший!». </a:t>
            </a:r>
          </a:p>
          <a:p>
            <a:r>
              <a:rPr lang="uk-UA" dirty="0" smtClean="0"/>
              <a:t>Навчайте </a:t>
            </a:r>
            <a:r>
              <a:rPr lang="uk-UA" dirty="0"/>
              <a:t>дитину висловлювати агресивні емоції у соціально прийнятій формі або за допомогою гри.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09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85454"/>
          </a:xfrm>
        </p:spPr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взаємодіяти</a:t>
            </a:r>
            <a:r>
              <a:rPr lang="ru-RU" dirty="0"/>
              <a:t> з </a:t>
            </a:r>
            <a:r>
              <a:rPr lang="ru-RU" dirty="0" err="1"/>
              <a:t>дитиною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</a:t>
            </a:r>
            <a:r>
              <a:rPr lang="ru-RU" dirty="0"/>
              <a:t> </a:t>
            </a:r>
            <a:r>
              <a:rPr lang="ru-RU" dirty="0" err="1"/>
              <a:t>вербальну</a:t>
            </a:r>
            <a:r>
              <a:rPr lang="ru-RU" dirty="0"/>
              <a:t> </a:t>
            </a:r>
            <a:r>
              <a:rPr lang="ru-RU" dirty="0" err="1"/>
              <a:t>агресію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74618"/>
            <a:ext cx="10363826" cy="543098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Скажіть</a:t>
            </a:r>
            <a:r>
              <a:rPr lang="uk-UA" dirty="0"/>
              <a:t>, що лайливе слово — грубе або неприємне, тож ліпше його не використовувати. Зауважте, що одні діти лаються безневинно — вони не знають значення грубих слів і не мають наміру когось шокувати. Натомість другі діти знають, що незрозуміле слово заборонене, тож використовують його для ефекту, щоб засмутити дорослих або </a:t>
            </a:r>
            <a:r>
              <a:rPr lang="uk-UA" dirty="0" smtClean="0"/>
              <a:t>досадити </a:t>
            </a:r>
            <a:r>
              <a:rPr lang="uk-UA" dirty="0"/>
              <a:t>комусь. </a:t>
            </a:r>
          </a:p>
          <a:p>
            <a:r>
              <a:rPr lang="uk-UA" dirty="0" smtClean="0"/>
              <a:t>Ігноруйте </a:t>
            </a:r>
            <a:r>
              <a:rPr lang="uk-UA" dirty="0"/>
              <a:t>лайку дитини. Якщо дитина не бачитиме бажаного ефекту, то розчарується в лайці. </a:t>
            </a:r>
          </a:p>
          <a:p>
            <a:r>
              <a:rPr lang="uk-UA" dirty="0" smtClean="0"/>
              <a:t>Не </a:t>
            </a:r>
            <a:r>
              <a:rPr lang="uk-UA" dirty="0"/>
              <a:t>звертайте увагу інших дорослих на лихослів’я. Репліки на кшталт «ви послухайте тільки, що він сказав!» Забезпечують дитині аудиторію та увагу й стимулюють, а не припиняють лайку. </a:t>
            </a:r>
          </a:p>
          <a:p>
            <a:r>
              <a:rPr lang="uk-UA" dirty="0" smtClean="0"/>
              <a:t>Придумайте </a:t>
            </a:r>
            <a:r>
              <a:rPr lang="uk-UA" dirty="0"/>
              <a:t>альтернативу лайці. Дитина, як і ви, потребує </a:t>
            </a:r>
            <a:r>
              <a:rPr lang="uk-UA"/>
              <a:t>виходу </a:t>
            </a:r>
            <a:r>
              <a:rPr lang="uk-UA" smtClean="0"/>
              <a:t>негативних </a:t>
            </a:r>
            <a:r>
              <a:rPr lang="uk-UA" dirty="0"/>
              <a:t>емоцій, тож вигадайте слова, які вона зможе використати, щоб відповісти на </a:t>
            </a:r>
            <a:r>
              <a:rPr lang="uk-UA" dirty="0" err="1"/>
              <a:t>дражнилки</a:t>
            </a:r>
            <a:r>
              <a:rPr lang="uk-UA" dirty="0"/>
              <a:t>, посилити виразність, вимовити, коли заб’ється. </a:t>
            </a:r>
          </a:p>
          <a:p>
            <a:r>
              <a:rPr lang="uk-UA" dirty="0" smtClean="0"/>
              <a:t>Пам’ятайте</a:t>
            </a:r>
            <a:r>
              <a:rPr lang="uk-UA" dirty="0"/>
              <a:t>, лише одне ласкаве слово може усунути роздратування і злість. Тож дитина має відчувати вашу турботу та любов.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809513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7</TotalTime>
  <Words>454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Tw Cen MT</vt:lpstr>
      <vt:lpstr>Капля</vt:lpstr>
      <vt:lpstr>Як взаємодіяти з дитиною, що проявляє фізичну агресію</vt:lpstr>
      <vt:lpstr>Як взаємодіяти з дитиною, що проявляє вербальну агресію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взаємодіяти з дитиною, що проявляє фізичну агресію</dc:title>
  <dc:creator>User</dc:creator>
  <cp:lastModifiedBy>User</cp:lastModifiedBy>
  <cp:revision>1</cp:revision>
  <dcterms:created xsi:type="dcterms:W3CDTF">2021-03-03T11:43:06Z</dcterms:created>
  <dcterms:modified xsi:type="dcterms:W3CDTF">2021-03-03T11:50:07Z</dcterms:modified>
</cp:coreProperties>
</file>