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5" r:id="rId3"/>
    <p:sldId id="285" r:id="rId4"/>
    <p:sldId id="286" r:id="rId5"/>
    <p:sldId id="287" r:id="rId6"/>
    <p:sldId id="288" r:id="rId7"/>
    <p:sldId id="289" r:id="rId8"/>
    <p:sldId id="290" r:id="rId9"/>
    <p:sldId id="291" r:id="rId10"/>
    <p:sldId id="292" r:id="rId11"/>
    <p:sldId id="293" r:id="rId12"/>
    <p:sldId id="294" r:id="rId13"/>
    <p:sldId id="26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p:cViewPr>
        <p:scale>
          <a:sx n="70" d="100"/>
          <a:sy n="70" d="100"/>
        </p:scale>
        <p:origin x="-744" y="-210"/>
      </p:cViewPr>
      <p:guideLst>
        <p:guide orient="horz" pos="2160"/>
        <p:guide pos="3840"/>
      </p:guideLst>
    </p:cSldViewPr>
  </p:slideViewPr>
  <p:notesTextViewPr>
    <p:cViewPr>
      <p:scale>
        <a:sx n="1" d="1"/>
        <a:sy n="1" d="1"/>
      </p:scale>
      <p:origin x="0" y="0"/>
    </p:cViewPr>
  </p:notesTextViewPr>
  <p:notesViewPr>
    <p:cSldViewPr>
      <p:cViewPr varScale="1">
        <p:scale>
          <a:sx n="49" d="100"/>
          <a:sy n="49" d="100"/>
        </p:scale>
        <p:origin x="1842" y="60"/>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64841CAF-A07E-41D8-BD8F-52F73295D5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0188BD95-FBAB-4D16-BD86-CE51C95070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A3847C-6236-49F0-8959-82DC0EBC11ED}" type="datetimeFigureOut">
              <a:rPr lang="ru-RU" smtClean="0"/>
              <a:t>30.01.2021</a:t>
            </a:fld>
            <a:endParaRPr lang="ru-RU"/>
          </a:p>
        </p:txBody>
      </p:sp>
      <p:sp>
        <p:nvSpPr>
          <p:cNvPr id="4" name="Нижний колонтитул 3">
            <a:extLst>
              <a:ext uri="{FF2B5EF4-FFF2-40B4-BE49-F238E27FC236}">
                <a16:creationId xmlns:a16="http://schemas.microsoft.com/office/drawing/2014/main" xmlns="" id="{F7E1B677-B06C-4E64-BFEC-82AE7D552D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9768CD68-BDDA-40E2-B24A-A8ACE53D9E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08E3F0-51D1-4467-BF31-1BD72ECE435A}" type="slidenum">
              <a:rPr lang="ru-RU" smtClean="0"/>
              <a:t>‹#›</a:t>
            </a:fld>
            <a:endParaRPr lang="ru-RU"/>
          </a:p>
        </p:txBody>
      </p:sp>
    </p:spTree>
    <p:extLst>
      <p:ext uri="{BB962C8B-B14F-4D97-AF65-F5344CB8AC3E}">
        <p14:creationId xmlns:p14="http://schemas.microsoft.com/office/powerpoint/2010/main" val="2401802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presentation-creation.ru/"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4EEB5F3-46D5-4827-9176-87B3ED40876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E9C46714-EA01-4BA8-B3F4-1804E1ADD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7FFA0AC6-9EBA-40E1-BBC8-87B9F008BC42}"/>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5" name="Нижний колонтитул 4">
            <a:extLst>
              <a:ext uri="{FF2B5EF4-FFF2-40B4-BE49-F238E27FC236}">
                <a16:creationId xmlns:a16="http://schemas.microsoft.com/office/drawing/2014/main" xmlns="" id="{2BDAAFA1-B9E1-4CF6-9E6D-8761377676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2847870-C82B-4F62-91CF-02C2A8DE6872}"/>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900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4F60D616-074D-47B4-B726-E9928A98B061}"/>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3" name="Нижний колонтитул 2">
            <a:extLst>
              <a:ext uri="{FF2B5EF4-FFF2-40B4-BE49-F238E27FC236}">
                <a16:creationId xmlns:a16="http://schemas.microsoft.com/office/drawing/2014/main" xmlns="" id="{89EA2C6B-320E-404F-B8A0-821D1093280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ABFE942B-7393-4B73-A8D9-DB6C12184CB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77342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87CEB6D-ED6D-4526-81A8-6B48D45004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B752732C-DB42-4FF4-B63F-BDB95C239D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1D427B4B-0BA1-4E32-AC35-3A7656175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8EFE849-CF36-4DF7-B3AA-B5613D2784D0}"/>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6" name="Нижний колонтитул 5">
            <a:extLst>
              <a:ext uri="{FF2B5EF4-FFF2-40B4-BE49-F238E27FC236}">
                <a16:creationId xmlns:a16="http://schemas.microsoft.com/office/drawing/2014/main" xmlns="" id="{00B612AF-149D-40FD-81B8-0BEF0CA21F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186FBBA-6EDD-41C1-83F2-A92D6A1E126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524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4E0E3E9-2EA0-4F93-ACF3-69B3BFD810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28FF30DC-8368-4617-B796-6D8CD1AA9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990E88DC-1E9E-475D-B470-7C75BF6F8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B7651535-13B0-4736-B6E0-8114A25C323A}"/>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6" name="Нижний колонтитул 5">
            <a:extLst>
              <a:ext uri="{FF2B5EF4-FFF2-40B4-BE49-F238E27FC236}">
                <a16:creationId xmlns:a16="http://schemas.microsoft.com/office/drawing/2014/main" xmlns="" id="{A85029B0-26CA-4FD7-8F74-A5910734672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CFDCF4F-29F3-434F-93BF-7145496CAFA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68650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5119624-59D1-41E3-AEA2-748028B578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B761F556-4960-4FFB-84B0-6DD9DECFF6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F3852AA-44AB-40DE-ABB5-D989F49F6D2F}"/>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5" name="Нижний колонтитул 4">
            <a:extLst>
              <a:ext uri="{FF2B5EF4-FFF2-40B4-BE49-F238E27FC236}">
                <a16:creationId xmlns:a16="http://schemas.microsoft.com/office/drawing/2014/main" xmlns="" id="{4FF99121-21B5-44CE-A3CC-FB750D00133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BA2C88A-CBD1-4F5D-AFDA-B87C66F4D23A}"/>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145963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9D2C97F-DA00-4FE0-831A-7C4145CC871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69E203A0-4947-4CC0-B314-D5F901EC7BF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39999C7-CA6F-4918-9A59-E4F9979B2FB3}"/>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5" name="Нижний колонтитул 4">
            <a:extLst>
              <a:ext uri="{FF2B5EF4-FFF2-40B4-BE49-F238E27FC236}">
                <a16:creationId xmlns:a16="http://schemas.microsoft.com/office/drawing/2014/main" xmlns="" id="{17F7D328-60F9-4536-BF6F-A153291207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C5CB392-EC5F-4163-9BD2-AD0959FD76D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48844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Заголовок и объект">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31F919D-1603-4E3D-95FD-FB1F4E05547B}"/>
              </a:ext>
            </a:extLst>
          </p:cNvPr>
          <p:cNvSpPr>
            <a:spLocks noGrp="1"/>
          </p:cNvSpPr>
          <p:nvPr>
            <p:ph type="title"/>
          </p:nvPr>
        </p:nvSpPr>
        <p:spPr/>
        <p:txBody>
          <a:bodyPr/>
          <a:lstStyle>
            <a:lvl1pPr>
              <a:defRPr b="1"/>
            </a:lvl1pPr>
          </a:lstStyle>
          <a:p>
            <a:r>
              <a:rPr lang="ru-RU" dirty="0"/>
              <a:t>Образец заголовка</a:t>
            </a:r>
          </a:p>
        </p:txBody>
      </p:sp>
      <p:sp>
        <p:nvSpPr>
          <p:cNvPr id="5" name="Нижний колонтитул 4">
            <a:extLst>
              <a:ext uri="{FF2B5EF4-FFF2-40B4-BE49-F238E27FC236}">
                <a16:creationId xmlns:a16="http://schemas.microsoft.com/office/drawing/2014/main" xmlns="" id="{1BC8CEC0-0D0B-453B-8963-A2AED8FB3E64}"/>
              </a:ext>
            </a:extLst>
          </p:cNvPr>
          <p:cNvSpPr>
            <a:spLocks noGrp="1"/>
          </p:cNvSpPr>
          <p:nvPr>
            <p:ph type="ftr" sz="quarter" idx="11"/>
          </p:nvPr>
        </p:nvSpPr>
        <p:spPr>
          <a:xfrm>
            <a:off x="2271000" y="6356350"/>
            <a:ext cx="7650000" cy="365126"/>
          </a:xfrm>
        </p:spPr>
        <p:txBody>
          <a:bodyPr/>
          <a:lstStyle/>
          <a:p>
            <a:r>
              <a:rPr lang="ru-RU" dirty="0"/>
              <a:t>Шаблоны презентаций с сайта </a:t>
            </a:r>
            <a:r>
              <a:rPr lang="en-US" dirty="0">
                <a:hlinkClick r:id="rId2"/>
              </a:rPr>
              <a:t>presentation-creation.ru</a:t>
            </a:r>
            <a:endParaRPr lang="ru-RU" dirty="0"/>
          </a:p>
        </p:txBody>
      </p:sp>
    </p:spTree>
    <p:extLst>
      <p:ext uri="{BB962C8B-B14F-4D97-AF65-F5344CB8AC3E}">
        <p14:creationId xmlns:p14="http://schemas.microsoft.com/office/powerpoint/2010/main" val="369084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CF96D8-8510-4EF3-B422-332DC57E5B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B3007763-0BB5-4DD5-BC47-1C50AB65A693}"/>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4" name="Нижний колонтитул 3">
            <a:extLst>
              <a:ext uri="{FF2B5EF4-FFF2-40B4-BE49-F238E27FC236}">
                <a16:creationId xmlns:a16="http://schemas.microsoft.com/office/drawing/2014/main" xmlns="" id="{1048DF2C-669A-4DCA-8793-1F7410D7F83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5933E309-0F6F-484F-98FA-46AB4551E6E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417806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4EEB5F3-46D5-4827-9176-87B3ED40876A}"/>
              </a:ext>
            </a:extLst>
          </p:cNvPr>
          <p:cNvSpPr>
            <a:spLocks noGrp="1"/>
          </p:cNvSpPr>
          <p:nvPr>
            <p:ph type="ctrTitle"/>
          </p:nvPr>
        </p:nvSpPr>
        <p:spPr>
          <a:xfrm>
            <a:off x="156000" y="684000"/>
            <a:ext cx="7065000" cy="1305000"/>
          </a:xfrm>
        </p:spPr>
        <p:txBody>
          <a:bodyPr anchor="b"/>
          <a:lstStyle>
            <a:lvl1pPr algn="ctr">
              <a:defRPr sz="6000" b="1">
                <a:solidFill>
                  <a:schemeClr val="bg1"/>
                </a:solidFill>
                <a:effectLst/>
              </a:defRPr>
            </a:lvl1pPr>
          </a:lstStyle>
          <a:p>
            <a:r>
              <a:rPr lang="ru-RU" dirty="0"/>
              <a:t>Образец заголовка</a:t>
            </a:r>
          </a:p>
        </p:txBody>
      </p:sp>
    </p:spTree>
    <p:extLst>
      <p:ext uri="{BB962C8B-B14F-4D97-AF65-F5344CB8AC3E}">
        <p14:creationId xmlns:p14="http://schemas.microsoft.com/office/powerpoint/2010/main" val="290464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BD4EC29-EC9D-4966-9B2F-5A81BAAA141E}"/>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
        <p:nvSpPr>
          <p:cNvPr id="3" name="Объект 2">
            <a:extLst>
              <a:ext uri="{FF2B5EF4-FFF2-40B4-BE49-F238E27FC236}">
                <a16:creationId xmlns:a16="http://schemas.microsoft.com/office/drawing/2014/main" xmlns="" id="{C2AF823D-AA6C-41CE-8369-D43088671A37}"/>
              </a:ext>
            </a:extLst>
          </p:cNvPr>
          <p:cNvSpPr>
            <a:spLocks noGrp="1"/>
          </p:cNvSpPr>
          <p:nvPr>
            <p:ph idx="1"/>
          </p:nvPr>
        </p:nvSpPr>
        <p:spPr>
          <a:xfrm>
            <a:off x="1461000" y="2034000"/>
            <a:ext cx="10515600" cy="4097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73379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9687A894-023D-4237-87D6-74D11C874380}"/>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Tree>
    <p:extLst>
      <p:ext uri="{BB962C8B-B14F-4D97-AF65-F5344CB8AC3E}">
        <p14:creationId xmlns:p14="http://schemas.microsoft.com/office/powerpoint/2010/main" val="31703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278A106-66FA-4DD6-BAB3-B8D8393A6AA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1C6B7C11-BF9E-408C-887F-6B9BC1863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0579E133-BC16-4FB3-9BC0-B6A568D98145}"/>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5" name="Нижний колонтитул 4">
            <a:extLst>
              <a:ext uri="{FF2B5EF4-FFF2-40B4-BE49-F238E27FC236}">
                <a16:creationId xmlns:a16="http://schemas.microsoft.com/office/drawing/2014/main" xmlns="" id="{F95CB5E0-055B-4886-BB25-0C7618D300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410B8AC-7215-4E96-8E27-FC440628EC6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08950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456F72-33A8-4910-A853-F0EF915F06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3EF7DE8-23CA-4D99-8CC9-4903DDD552D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38C177F8-D6AF-47A0-B490-1B3CDFEE6E6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2B72E65B-AF1C-4F65-9941-D855AC96A780}"/>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6" name="Нижний колонтитул 5">
            <a:extLst>
              <a:ext uri="{FF2B5EF4-FFF2-40B4-BE49-F238E27FC236}">
                <a16:creationId xmlns:a16="http://schemas.microsoft.com/office/drawing/2014/main" xmlns="" id="{108AAEDA-38B0-46A7-BB17-DB378E2D8E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C07335DD-857A-49BC-BF94-7878B3D9B95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59499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27FFB23-FD3E-408F-A23F-4855215496B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3557B89F-6135-4F2B-893F-E89610007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F995CA68-6719-40C1-95A2-F647EA7FA4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2A4B353A-0A39-4E56-A1C1-2DDA22C59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B2A394CB-908A-4E67-874E-EA58FD2B228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DA4D78FF-9BDC-47EE-AD08-F85FEF056D37}"/>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8" name="Нижний колонтитул 7">
            <a:extLst>
              <a:ext uri="{FF2B5EF4-FFF2-40B4-BE49-F238E27FC236}">
                <a16:creationId xmlns:a16="http://schemas.microsoft.com/office/drawing/2014/main" xmlns="" id="{8B64B697-85E0-44B7-99FA-9C7AC685928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32D574AC-5168-4E22-8835-2D38CC2BBF1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84235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E9317D4-8ACB-498D-8524-4257775409B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358D9979-8217-47E8-9E8D-B2D0F8032BA7}"/>
              </a:ext>
            </a:extLst>
          </p:cNvPr>
          <p:cNvSpPr>
            <a:spLocks noGrp="1"/>
          </p:cNvSpPr>
          <p:nvPr>
            <p:ph type="dt" sz="half" idx="10"/>
          </p:nvPr>
        </p:nvSpPr>
        <p:spPr/>
        <p:txBody>
          <a:bodyPr/>
          <a:lstStyle/>
          <a:p>
            <a:fld id="{7D89DCA0-1BB0-4A78-B9FD-CBA4791AF177}" type="datetimeFigureOut">
              <a:rPr lang="ru-RU" smtClean="0"/>
              <a:t>30.01.2021</a:t>
            </a:fld>
            <a:endParaRPr lang="ru-RU"/>
          </a:p>
        </p:txBody>
      </p:sp>
      <p:sp>
        <p:nvSpPr>
          <p:cNvPr id="4" name="Нижний колонтитул 3">
            <a:extLst>
              <a:ext uri="{FF2B5EF4-FFF2-40B4-BE49-F238E27FC236}">
                <a16:creationId xmlns:a16="http://schemas.microsoft.com/office/drawing/2014/main" xmlns="" id="{987BFD1B-2793-4D83-B874-8CE6EE8A1FB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5293DF3D-5BBD-49D4-B217-881FB138978B}"/>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25823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7ACF60-303D-438B-ADDF-FD8A00C5B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9D57D61A-5D1E-48D1-8F9F-72DCC6131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6FE97FC-8D71-4940-B6BB-6862C7659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DCA0-1BB0-4A78-B9FD-CBA4791AF177}" type="datetimeFigureOut">
              <a:rPr lang="ru-RU" smtClean="0"/>
              <a:t>30.01.2021</a:t>
            </a:fld>
            <a:endParaRPr lang="ru-RU"/>
          </a:p>
        </p:txBody>
      </p:sp>
      <p:sp>
        <p:nvSpPr>
          <p:cNvPr id="5" name="Нижний колонтитул 4">
            <a:extLst>
              <a:ext uri="{FF2B5EF4-FFF2-40B4-BE49-F238E27FC236}">
                <a16:creationId xmlns:a16="http://schemas.microsoft.com/office/drawing/2014/main" xmlns="" id="{05017A4A-6BE4-47CB-9CD4-A285E2D43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99B2747D-D825-4A66-8A60-C4EE4BC74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41388-63F8-4FEC-99A6-4E4A5CF5E88B}" type="slidenum">
              <a:rPr lang="ru-RU" smtClean="0"/>
              <a:t>‹#›</a:t>
            </a:fld>
            <a:endParaRPr lang="ru-RU"/>
          </a:p>
        </p:txBody>
      </p:sp>
    </p:spTree>
    <p:extLst>
      <p:ext uri="{BB962C8B-B14F-4D97-AF65-F5344CB8AC3E}">
        <p14:creationId xmlns:p14="http://schemas.microsoft.com/office/powerpoint/2010/main" val="88825199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49DE0BE0-A2C4-4428-86D8-D9DE377D5404}"/>
              </a:ext>
            </a:extLst>
          </p:cNvPr>
          <p:cNvSpPr>
            <a:spLocks noGrp="1"/>
          </p:cNvSpPr>
          <p:nvPr>
            <p:ph type="ctrTitle"/>
          </p:nvPr>
        </p:nvSpPr>
        <p:spPr>
          <a:xfrm>
            <a:off x="246000" y="144000"/>
            <a:ext cx="6840000" cy="2430000"/>
          </a:xfrm>
        </p:spPr>
        <p:txBody>
          <a:bodyPr>
            <a:normAutofit/>
          </a:bodyPr>
          <a:lstStyle/>
          <a:p>
            <a:r>
              <a:rPr lang="ru-RU" sz="7200" i="1" dirty="0" smtClean="0">
                <a:latin typeface="Times New Roman" panose="02020603050405020304" pitchFamily="18" charset="0"/>
                <a:cs typeface="Times New Roman" panose="02020603050405020304" pitchFamily="18" charset="0"/>
              </a:rPr>
              <a:t>МЕТОДИЧНА </a:t>
            </a:r>
            <a:br>
              <a:rPr lang="ru-RU" sz="7200" i="1" dirty="0" smtClean="0">
                <a:latin typeface="Times New Roman" panose="02020603050405020304" pitchFamily="18" charset="0"/>
                <a:cs typeface="Times New Roman" panose="02020603050405020304" pitchFamily="18" charset="0"/>
              </a:rPr>
            </a:br>
            <a:r>
              <a:rPr lang="ru-RU" sz="7200" i="1" dirty="0" smtClean="0">
                <a:latin typeface="Times New Roman" panose="02020603050405020304" pitchFamily="18" charset="0"/>
                <a:cs typeface="Times New Roman" panose="02020603050405020304" pitchFamily="18" charset="0"/>
              </a:rPr>
              <a:t>РОБОТА</a:t>
            </a:r>
            <a:endParaRPr lang="ru-RU" sz="7200" i="1" dirty="0"/>
          </a:p>
        </p:txBody>
      </p:sp>
      <p:sp>
        <p:nvSpPr>
          <p:cNvPr id="2" name="TextBox 1"/>
          <p:cNvSpPr txBox="1"/>
          <p:nvPr/>
        </p:nvSpPr>
        <p:spPr>
          <a:xfrm>
            <a:off x="246000" y="4734000"/>
            <a:ext cx="3555000" cy="1569660"/>
          </a:xfrm>
          <a:prstGeom prst="rect">
            <a:avLst/>
          </a:prstGeom>
          <a:noFill/>
        </p:spPr>
        <p:txBody>
          <a:bodyPr wrap="square" rtlCol="0">
            <a:spAutoFit/>
          </a:bodyPr>
          <a:lstStyle/>
          <a:p>
            <a:r>
              <a:rPr lang="uk-UA" sz="2400" b="1" i="1" dirty="0" smtClean="0">
                <a:solidFill>
                  <a:schemeClr val="bg1"/>
                </a:solidFill>
                <a:latin typeface="Times New Roman" panose="02020603050405020304" pitchFamily="18" charset="0"/>
                <a:cs typeface="Times New Roman" panose="02020603050405020304" pitchFamily="18" charset="0"/>
              </a:rPr>
              <a:t>Підготувала:</a:t>
            </a:r>
          </a:p>
          <a:p>
            <a:r>
              <a:rPr lang="uk-UA" sz="2400" b="1" i="1" dirty="0" smtClean="0">
                <a:solidFill>
                  <a:schemeClr val="bg1"/>
                </a:solidFill>
                <a:latin typeface="Times New Roman" panose="02020603050405020304" pitchFamily="18" charset="0"/>
                <a:cs typeface="Times New Roman" panose="02020603050405020304" pitchFamily="18" charset="0"/>
              </a:rPr>
              <a:t>Вихователь-методист </a:t>
            </a:r>
          </a:p>
          <a:p>
            <a:r>
              <a:rPr lang="uk-UA" sz="2400" b="1" i="1" dirty="0" smtClean="0">
                <a:solidFill>
                  <a:schemeClr val="bg1"/>
                </a:solidFill>
                <a:latin typeface="Times New Roman" panose="02020603050405020304" pitchFamily="18" charset="0"/>
                <a:cs typeface="Times New Roman" panose="02020603050405020304" pitchFamily="18" charset="0"/>
              </a:rPr>
              <a:t>ДНЗ №69</a:t>
            </a:r>
          </a:p>
          <a:p>
            <a:r>
              <a:rPr lang="uk-UA" sz="2400" b="1" i="1" dirty="0" smtClean="0">
                <a:solidFill>
                  <a:schemeClr val="bg1"/>
                </a:solidFill>
                <a:latin typeface="Times New Roman" panose="02020603050405020304" pitchFamily="18" charset="0"/>
                <a:cs typeface="Times New Roman" panose="02020603050405020304" pitchFamily="18" charset="0"/>
              </a:rPr>
              <a:t>Оксана </a:t>
            </a:r>
            <a:r>
              <a:rPr lang="uk-UA" sz="2400" b="1" i="1" dirty="0" err="1" smtClean="0">
                <a:solidFill>
                  <a:schemeClr val="bg1"/>
                </a:solidFill>
                <a:latin typeface="Times New Roman" panose="02020603050405020304" pitchFamily="18" charset="0"/>
                <a:cs typeface="Times New Roman" panose="02020603050405020304" pitchFamily="18" charset="0"/>
              </a:rPr>
              <a:t>Касьяненко</a:t>
            </a:r>
            <a:endParaRPr lang="uk-UA" sz="24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84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i="1" kern="0" dirty="0">
                <a:latin typeface="Times New Roman" panose="02020603050405020304" pitchFamily="18" charset="0"/>
                <a:cs typeface="Times New Roman" panose="02020603050405020304" pitchFamily="18" charset="0"/>
              </a:rPr>
              <a:t>Функції методичної роботи</a:t>
            </a:r>
            <a:r>
              <a:rPr lang="uk-UA" sz="5400" b="0" i="1" kern="0" dirty="0">
                <a:latin typeface="Times New Roman" panose="02020603050405020304" pitchFamily="18" charset="0"/>
                <a:cs typeface="Times New Roman" panose="02020603050405020304" pitchFamily="18" charset="0"/>
              </a:rPr>
              <a:t> </a:t>
            </a:r>
            <a:endParaRPr lang="uk-UA" sz="8800"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6000" y="1809000"/>
            <a:ext cx="11385000" cy="4860000"/>
          </a:xfrm>
        </p:spPr>
        <p:txBody>
          <a:bodyPr>
            <a:noAutofit/>
          </a:bodyPr>
          <a:lstStyle/>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забезпечення професійною інформацією;</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організація методичної  й науково-дослідної роботи ДНЗ;</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підтримка експериментальної роботи педагогів в ДНЗ;</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діагностика й аналіз </a:t>
            </a:r>
            <a:r>
              <a:rPr lang="uk-UA" sz="1800" i="1" kern="0" dirty="0" smtClean="0">
                <a:solidFill>
                  <a:schemeClr val="tx1"/>
                </a:solidFill>
                <a:latin typeface="Times New Roman" pitchFamily="18" charset="0"/>
                <a:cs typeface="Times New Roman" pitchFamily="18" charset="0"/>
              </a:rPr>
              <a:t>освітнього </a:t>
            </a:r>
            <a:r>
              <a:rPr lang="uk-UA" sz="1800" i="1" kern="0" dirty="0">
                <a:solidFill>
                  <a:schemeClr val="tx1"/>
                </a:solidFill>
                <a:latin typeface="Times New Roman" pitchFamily="18" charset="0"/>
                <a:cs typeface="Times New Roman" pitchFamily="18" charset="0"/>
              </a:rPr>
              <a:t>процесу;</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організація індивідуального консультування й професійної підтримки педагогів;</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допомога педагогам в підготовці до атестації;</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організація підвищення кваліфікації;</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допомога щодо підвищення якості освітнього процесу;</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виявлення, підтримка й поширення педагогічного досвіду;</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участь і організація семінарів, конференцій, майстер-класів;</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smtClean="0">
                <a:solidFill>
                  <a:schemeClr val="tx1"/>
                </a:solidFill>
                <a:latin typeface="Times New Roman" pitchFamily="18" charset="0"/>
                <a:cs typeface="Times New Roman" pitchFamily="18" charset="0"/>
              </a:rPr>
              <a:t>допомога</a:t>
            </a:r>
            <a:r>
              <a:rPr lang="uk-UA" sz="1800" i="1" kern="0" dirty="0">
                <a:solidFill>
                  <a:schemeClr val="tx1"/>
                </a:solidFill>
                <a:latin typeface="Times New Roman" pitchFamily="18" charset="0"/>
                <a:cs typeface="Times New Roman" pitchFamily="18" charset="0"/>
              </a:rPr>
              <a:t>, участь у розробці й проведенні </a:t>
            </a:r>
            <a:r>
              <a:rPr lang="uk-UA" sz="1800" i="1" kern="0" dirty="0" smtClean="0">
                <a:solidFill>
                  <a:schemeClr val="tx1"/>
                </a:solidFill>
                <a:latin typeface="Times New Roman" pitchFamily="18" charset="0"/>
                <a:cs typeface="Times New Roman" pitchFamily="18" charset="0"/>
              </a:rPr>
              <a:t> інноваційних </a:t>
            </a:r>
            <a:r>
              <a:rPr lang="uk-UA" sz="1800" i="1" kern="0" dirty="0">
                <a:solidFill>
                  <a:schemeClr val="tx1"/>
                </a:solidFill>
                <a:latin typeface="Times New Roman" pitchFamily="18" charset="0"/>
                <a:cs typeface="Times New Roman" pitchFamily="18" charset="0"/>
              </a:rPr>
              <a:t>програм, </a:t>
            </a:r>
            <a:r>
              <a:rPr lang="uk-UA" sz="1800" i="1" kern="0" dirty="0" err="1" smtClean="0">
                <a:solidFill>
                  <a:schemeClr val="tx1"/>
                </a:solidFill>
                <a:latin typeface="Times New Roman" pitchFamily="18" charset="0"/>
                <a:cs typeface="Times New Roman" pitchFamily="18" charset="0"/>
              </a:rPr>
              <a:t>методик</a:t>
            </a:r>
            <a:r>
              <a:rPr lang="uk-UA" sz="1800" i="1" kern="0" dirty="0" smtClean="0">
                <a:solidFill>
                  <a:schemeClr val="tx1"/>
                </a:solidFill>
                <a:latin typeface="Times New Roman" pitchFamily="18" charset="0"/>
                <a:cs typeface="Times New Roman" pitchFamily="18" charset="0"/>
              </a:rPr>
              <a:t> , </a:t>
            </a:r>
            <a:r>
              <a:rPr lang="uk-UA" sz="1800" i="1" kern="0" dirty="0">
                <a:solidFill>
                  <a:schemeClr val="tx1"/>
                </a:solidFill>
                <a:latin typeface="Times New Roman" pitchFamily="18" charset="0"/>
                <a:cs typeface="Times New Roman" pitchFamily="18" charset="0"/>
              </a:rPr>
              <a:t>навчальних планів;</a:t>
            </a:r>
            <a:endParaRPr lang="ru-RU"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методична допомога в проведенні відкритих заходів </a:t>
            </a:r>
            <a:r>
              <a:rPr lang="uk-UA" sz="1800" i="1" kern="0" dirty="0" smtClean="0">
                <a:solidFill>
                  <a:schemeClr val="tx1"/>
                </a:solidFill>
                <a:latin typeface="Times New Roman" pitchFamily="18" charset="0"/>
                <a:cs typeface="Times New Roman" pitchFamily="18" charset="0"/>
              </a:rPr>
              <a:t>;</a:t>
            </a:r>
            <a:endParaRPr lang="uk-UA" sz="1800" i="1" kern="0" dirty="0">
              <a:solidFill>
                <a:schemeClr val="tx1"/>
              </a:solidFill>
              <a:latin typeface="Times New Roman" pitchFamily="18" charset="0"/>
              <a:cs typeface="Times New Roman" pitchFamily="18" charset="0"/>
            </a:endParaRPr>
          </a:p>
          <a:p>
            <a:pPr marL="342900" lvl="0" indent="-342900" fontAlgn="base" hangingPunct="0">
              <a:lnSpc>
                <a:spcPct val="100000"/>
              </a:lnSpc>
              <a:spcBef>
                <a:spcPct val="20000"/>
              </a:spcBef>
              <a:spcAft>
                <a:spcPct val="0"/>
              </a:spcAft>
              <a:buFont typeface="Wingdings" pitchFamily="2" charset="2"/>
              <a:buChar char="Ø"/>
            </a:pPr>
            <a:r>
              <a:rPr lang="uk-UA" sz="1800" i="1" kern="0" dirty="0">
                <a:solidFill>
                  <a:schemeClr val="tx1"/>
                </a:solidFill>
                <a:latin typeface="Times New Roman" pitchFamily="18" charset="0"/>
                <a:cs typeface="Times New Roman" pitchFamily="18" charset="0"/>
              </a:rPr>
              <a:t>допомога у проведенні професійних конкурсів.</a:t>
            </a:r>
            <a:endParaRPr lang="ru-RU" sz="1800" i="1" kern="0" dirty="0">
              <a:solidFill>
                <a:schemeClr val="tx1"/>
              </a:solidFill>
              <a:latin typeface="Times New Roman" pitchFamily="18" charset="0"/>
              <a:cs typeface="Times New Roman" pitchFamily="18" charset="0"/>
            </a:endParaRPr>
          </a:p>
          <a:p>
            <a:pPr marL="0" indent="0">
              <a:buNone/>
            </a:pPr>
            <a:endParaRPr lang="uk-UA" dirty="0"/>
          </a:p>
        </p:txBody>
      </p:sp>
    </p:spTree>
    <p:extLst>
      <p:ext uri="{BB962C8B-B14F-4D97-AF65-F5344CB8AC3E}">
        <p14:creationId xmlns:p14="http://schemas.microsoft.com/office/powerpoint/2010/main" val="276588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kern="0" dirty="0">
                <a:latin typeface="Monotype Corsiva" pitchFamily="66" charset="0"/>
              </a:rPr>
              <a:t>СИСТЕМА УПРАВЛІННЯ МЕТОДИЧНОЮ РОБОТОЮ</a:t>
            </a:r>
            <a:br>
              <a:rPr lang="uk-UA" sz="3200" kern="0" dirty="0">
                <a:latin typeface="Monotype Corsiva" pitchFamily="66" charset="0"/>
              </a:rPr>
            </a:br>
            <a:r>
              <a:rPr lang="uk-UA" sz="3200" kern="0" dirty="0">
                <a:latin typeface="Monotype Corsiva" pitchFamily="66" charset="0"/>
              </a:rPr>
              <a:t>Структура організації методичної роботи</a:t>
            </a:r>
            <a:endParaRPr lang="uk-UA" sz="8000" dirty="0"/>
          </a:p>
        </p:txBody>
      </p:sp>
      <p:sp>
        <p:nvSpPr>
          <p:cNvPr id="4" name="Скругленный прямоугольник 3"/>
          <p:cNvSpPr/>
          <p:nvPr/>
        </p:nvSpPr>
        <p:spPr>
          <a:xfrm>
            <a:off x="178075" y="2005216"/>
            <a:ext cx="2627313" cy="504825"/>
          </a:xfrm>
          <a:prstGeom prst="roundRect">
            <a:avLst/>
          </a:prstGeom>
          <a:solidFill>
            <a:srgbClr val="66FF66"/>
          </a:solidFill>
          <a:ln w="25400" cap="flat" cmpd="sng" algn="ctr">
            <a:solidFill>
              <a:srgbClr val="008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400" b="1" i="0" u="none" strike="noStrike" kern="0" cap="none" spc="0" normalizeH="0" baseline="0" noProof="0" dirty="0">
                <a:ln>
                  <a:noFill/>
                </a:ln>
                <a:solidFill>
                  <a:srgbClr val="000000"/>
                </a:solidFill>
                <a:effectLst/>
                <a:uLnTx/>
                <a:uFillTx/>
                <a:latin typeface="Comic Sans MS"/>
                <a:ea typeface="+mn-ea"/>
                <a:cs typeface="+mn-cs"/>
              </a:rPr>
              <a:t>Науково – дослідна робота</a:t>
            </a:r>
            <a:endParaRPr kumimoji="0" lang="ru-RU" sz="1400" b="1" i="0" u="none" strike="noStrike" kern="0" cap="none" spc="0" normalizeH="0" baseline="0" noProof="0" dirty="0">
              <a:ln>
                <a:noFill/>
              </a:ln>
              <a:solidFill>
                <a:srgbClr val="000000"/>
              </a:solidFill>
              <a:effectLst/>
              <a:uLnTx/>
              <a:uFillTx/>
              <a:latin typeface="Comic Sans MS"/>
              <a:ea typeface="+mn-ea"/>
              <a:cs typeface="+mn-cs"/>
            </a:endParaRPr>
          </a:p>
        </p:txBody>
      </p:sp>
      <p:sp>
        <p:nvSpPr>
          <p:cNvPr id="5" name="Прямоугольник с двумя скругленными соседними углами 4"/>
          <p:cNvSpPr/>
          <p:nvPr/>
        </p:nvSpPr>
        <p:spPr>
          <a:xfrm>
            <a:off x="2890275" y="1998824"/>
            <a:ext cx="1935000" cy="504825"/>
          </a:xfrm>
          <a:prstGeom prst="round2SameRect">
            <a:avLst/>
          </a:prstGeom>
          <a:solidFill>
            <a:srgbClr val="66FF66"/>
          </a:solidFill>
          <a:ln w="25400" cap="flat" cmpd="sng" algn="ctr">
            <a:solidFill>
              <a:srgbClr val="008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Творча група</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6" name="Прямоугольник с двумя скругленными противолежащими углами 5"/>
          <p:cNvSpPr/>
          <p:nvPr/>
        </p:nvSpPr>
        <p:spPr>
          <a:xfrm>
            <a:off x="4971000" y="2025257"/>
            <a:ext cx="1728787" cy="504824"/>
          </a:xfrm>
          <a:prstGeom prst="round2DiagRect">
            <a:avLst/>
          </a:prstGeom>
          <a:solidFill>
            <a:srgbClr val="66FF66"/>
          </a:solidFill>
          <a:ln w="25400" cap="flat" cmpd="sng" algn="ctr">
            <a:solidFill>
              <a:srgbClr val="008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Моніторинг</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7" name="Прямоугольник с двумя скругленными противолежащими углами 6"/>
          <p:cNvSpPr/>
          <p:nvPr/>
        </p:nvSpPr>
        <p:spPr>
          <a:xfrm>
            <a:off x="6951000" y="2005216"/>
            <a:ext cx="1728787" cy="504825"/>
          </a:xfrm>
          <a:prstGeom prst="round2DiagRect">
            <a:avLst/>
          </a:prstGeom>
          <a:solidFill>
            <a:srgbClr val="66FF66"/>
          </a:solidFill>
          <a:ln w="25400" cap="flat" cmpd="sng" algn="ctr">
            <a:solidFill>
              <a:srgbClr val="008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600" b="1" i="0" u="none" strike="noStrike" kern="0" cap="none" spc="0" normalizeH="0" baseline="0" noProof="0" dirty="0">
                <a:ln>
                  <a:noFill/>
                </a:ln>
                <a:solidFill>
                  <a:srgbClr val="000000"/>
                </a:solidFill>
                <a:effectLst/>
                <a:uLnTx/>
                <a:uFillTx/>
                <a:cs typeface="Times New Roman" panose="02020603050405020304" pitchFamily="18" charset="0"/>
              </a:rPr>
              <a:t>Проблемні семінари</a:t>
            </a:r>
            <a:endParaRPr kumimoji="0" lang="ru-RU" sz="1600" b="1" i="0" u="none" strike="noStrike" kern="0" cap="none" spc="0" normalizeH="0" baseline="0" noProof="0" dirty="0">
              <a:ln>
                <a:noFill/>
              </a:ln>
              <a:solidFill>
                <a:srgbClr val="000000"/>
              </a:solidFill>
              <a:effectLst/>
              <a:uLnTx/>
              <a:uFillTx/>
              <a:cs typeface="Times New Roman" panose="02020603050405020304" pitchFamily="18" charset="0"/>
            </a:endParaRPr>
          </a:p>
        </p:txBody>
      </p:sp>
      <p:sp>
        <p:nvSpPr>
          <p:cNvPr id="8" name="Прямоугольник с двумя скругленными противолежащими углами 7"/>
          <p:cNvSpPr/>
          <p:nvPr/>
        </p:nvSpPr>
        <p:spPr>
          <a:xfrm>
            <a:off x="8967917" y="1998824"/>
            <a:ext cx="2447925" cy="865188"/>
          </a:xfrm>
          <a:prstGeom prst="round2DiagRect">
            <a:avLst/>
          </a:prstGeom>
          <a:solidFill>
            <a:srgbClr val="66FF66"/>
          </a:solidFill>
          <a:ln w="25400" cap="flat" cmpd="sng" algn="ctr">
            <a:solidFill>
              <a:srgbClr val="008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Банк педагогічного досвіду з проблеми</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9" name="Скругленный прямоугольник 8"/>
          <p:cNvSpPr/>
          <p:nvPr/>
        </p:nvSpPr>
        <p:spPr>
          <a:xfrm>
            <a:off x="159591" y="2971609"/>
            <a:ext cx="2881313" cy="504825"/>
          </a:xfrm>
          <a:prstGeom prst="round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400" b="1" i="0" u="none" strike="noStrike" kern="0" cap="none" spc="0" normalizeH="0" baseline="0" noProof="0" dirty="0">
                <a:ln>
                  <a:noFill/>
                </a:ln>
                <a:solidFill>
                  <a:srgbClr val="000000"/>
                </a:solidFill>
                <a:effectLst/>
                <a:uLnTx/>
                <a:uFillTx/>
                <a:latin typeface="Comic Sans MS"/>
                <a:ea typeface="+mn-ea"/>
                <a:cs typeface="+mn-cs"/>
              </a:rPr>
              <a:t>Робота з педагогічними кадрами</a:t>
            </a:r>
            <a:endParaRPr kumimoji="0" lang="ru-RU" sz="1400" b="1" i="0" u="none" strike="noStrike" kern="0" cap="none" spc="0" normalizeH="0" baseline="0" noProof="0" dirty="0">
              <a:ln>
                <a:noFill/>
              </a:ln>
              <a:solidFill>
                <a:srgbClr val="000000"/>
              </a:solidFill>
              <a:effectLst/>
              <a:uLnTx/>
              <a:uFillTx/>
              <a:latin typeface="Comic Sans MS"/>
              <a:ea typeface="+mn-ea"/>
              <a:cs typeface="+mn-cs"/>
            </a:endParaRPr>
          </a:p>
        </p:txBody>
      </p:sp>
      <p:sp>
        <p:nvSpPr>
          <p:cNvPr id="10" name="Прямоугольник с двумя скругленными противолежащими углами 9"/>
          <p:cNvSpPr/>
          <p:nvPr/>
        </p:nvSpPr>
        <p:spPr>
          <a:xfrm>
            <a:off x="3216000" y="2953749"/>
            <a:ext cx="3024187" cy="540544"/>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Семінари,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семінари - практикуми</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11" name="Прямоугольник с двумя скругленными противолежащими углами 10"/>
          <p:cNvSpPr/>
          <p:nvPr/>
        </p:nvSpPr>
        <p:spPr>
          <a:xfrm>
            <a:off x="6352134" y="2923565"/>
            <a:ext cx="2443866" cy="504825"/>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Творча група</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13" name="Прямоугольник с двумя скругленными противолежащими углами 12"/>
          <p:cNvSpPr/>
          <p:nvPr/>
        </p:nvSpPr>
        <p:spPr>
          <a:xfrm>
            <a:off x="6100666" y="3655821"/>
            <a:ext cx="2305050" cy="529515"/>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600" b="1" i="0" u="none" strike="noStrike" kern="0" cap="none" spc="0" normalizeH="0" baseline="0" noProof="0" dirty="0">
                <a:ln>
                  <a:noFill/>
                </a:ln>
                <a:solidFill>
                  <a:srgbClr val="000000"/>
                </a:solidFill>
                <a:effectLst/>
                <a:uLnTx/>
                <a:uFillTx/>
                <a:latin typeface="Comic Sans MS"/>
                <a:ea typeface="+mn-ea"/>
                <a:cs typeface="+mn-cs"/>
              </a:rPr>
              <a:t>Професійні конкурси</a:t>
            </a:r>
            <a:endParaRPr kumimoji="0" lang="ru-RU" sz="1600" b="1" i="0" u="none" strike="noStrike" kern="0" cap="none" spc="0" normalizeH="0" baseline="0" noProof="0" dirty="0">
              <a:ln>
                <a:noFill/>
              </a:ln>
              <a:solidFill>
                <a:srgbClr val="000000"/>
              </a:solidFill>
              <a:effectLst/>
              <a:uLnTx/>
              <a:uFillTx/>
              <a:latin typeface="Comic Sans MS"/>
              <a:ea typeface="+mn-ea"/>
              <a:cs typeface="+mn-cs"/>
            </a:endParaRPr>
          </a:p>
        </p:txBody>
      </p:sp>
      <p:sp>
        <p:nvSpPr>
          <p:cNvPr id="14" name="Прямоугольник с двумя скругленными противолежащими углами 13"/>
          <p:cNvSpPr/>
          <p:nvPr/>
        </p:nvSpPr>
        <p:spPr>
          <a:xfrm>
            <a:off x="178075" y="3789000"/>
            <a:ext cx="2881314" cy="454927"/>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600" b="1" i="0" u="none" strike="noStrike" kern="0" cap="none" spc="0" normalizeH="0" baseline="0" noProof="0" dirty="0">
                <a:ln>
                  <a:noFill/>
                </a:ln>
                <a:solidFill>
                  <a:srgbClr val="000000"/>
                </a:solidFill>
                <a:effectLst/>
                <a:uLnTx/>
                <a:uFillTx/>
                <a:latin typeface="Comic Sans MS"/>
                <a:ea typeface="+mn-ea"/>
                <a:cs typeface="+mn-cs"/>
              </a:rPr>
              <a:t>Методичні рекомендації</a:t>
            </a:r>
          </a:p>
        </p:txBody>
      </p:sp>
      <p:sp>
        <p:nvSpPr>
          <p:cNvPr id="15" name="Прямоугольник с двумя скругленными противолежащими углами 14"/>
          <p:cNvSpPr/>
          <p:nvPr/>
        </p:nvSpPr>
        <p:spPr>
          <a:xfrm>
            <a:off x="3193481" y="3789000"/>
            <a:ext cx="2790000" cy="454927"/>
          </a:xfrm>
          <a:prstGeom prst="round2DiagRect">
            <a:avLst/>
          </a:prstGeom>
          <a:solidFill>
            <a:srgbClr val="CCFFCC"/>
          </a:solidFill>
          <a:ln w="25400" cap="flat" cmpd="sng" algn="ctr">
            <a:solidFill>
              <a:srgbClr val="0070C0"/>
            </a:solidFill>
            <a:prstDash val="solid"/>
          </a:ln>
          <a:effectLst/>
        </p:spPr>
        <p:txBody>
          <a:bodyPr anchor="ctr"/>
          <a:lstStyle/>
          <a:p>
            <a:pPr algn="ctr" fontAlgn="base">
              <a:spcBef>
                <a:spcPct val="0"/>
              </a:spcBef>
              <a:spcAft>
                <a:spcPct val="0"/>
              </a:spcAft>
              <a:defRPr/>
            </a:pPr>
            <a:r>
              <a:rPr lang="uk-UA" sz="1600" b="1" kern="0" dirty="0">
                <a:solidFill>
                  <a:srgbClr val="000000"/>
                </a:solidFill>
                <a:latin typeface="Comic Sans MS"/>
              </a:rPr>
              <a:t>Школа </a:t>
            </a:r>
            <a:r>
              <a:rPr lang="uk-UA" sz="1600" b="1" kern="0" dirty="0" smtClean="0">
                <a:solidFill>
                  <a:srgbClr val="000000"/>
                </a:solidFill>
                <a:latin typeface="Comic Sans MS"/>
              </a:rPr>
              <a:t>фахівців</a:t>
            </a:r>
            <a:endParaRPr lang="uk-UA" sz="1600" b="1" kern="0" dirty="0">
              <a:solidFill>
                <a:srgbClr val="000000"/>
              </a:solidFill>
              <a:latin typeface="Comic Sans M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600" b="1" i="0" u="none" strike="noStrike" kern="0" cap="none" spc="0" normalizeH="0" baseline="0" noProof="0" dirty="0" smtClean="0">
                <a:ln>
                  <a:noFill/>
                </a:ln>
                <a:solidFill>
                  <a:srgbClr val="000000"/>
                </a:solidFill>
                <a:effectLst/>
                <a:uLnTx/>
                <a:uFillTx/>
                <a:latin typeface="Comic Sans MS"/>
              </a:rPr>
              <a:t>молодих</a:t>
            </a:r>
            <a:endParaRPr kumimoji="0" lang="uk-UA" sz="1600" b="1" i="0" u="none" strike="noStrike" kern="0" cap="none" spc="0" normalizeH="0" baseline="0" noProof="0" dirty="0">
              <a:ln>
                <a:noFill/>
              </a:ln>
              <a:solidFill>
                <a:srgbClr val="000000"/>
              </a:solidFill>
              <a:effectLst/>
              <a:uLnTx/>
              <a:uFillTx/>
              <a:latin typeface="Comic Sans MS"/>
            </a:endParaRPr>
          </a:p>
        </p:txBody>
      </p:sp>
      <p:sp>
        <p:nvSpPr>
          <p:cNvPr id="16" name="Прямоугольник с двумя скругленными противолежащими углами 15"/>
          <p:cNvSpPr/>
          <p:nvPr/>
        </p:nvSpPr>
        <p:spPr>
          <a:xfrm>
            <a:off x="8796000" y="3569043"/>
            <a:ext cx="3131213" cy="703069"/>
          </a:xfrm>
          <a:prstGeom prst="round2DiagRect">
            <a:avLst>
              <a:gd name="adj1" fmla="val 18132"/>
              <a:gd name="adj2" fmla="val 0"/>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600" b="1" i="0" u="none" strike="noStrike" kern="0" cap="none" spc="0" normalizeH="0" baseline="0" noProof="0" dirty="0">
                <a:ln>
                  <a:noFill/>
                </a:ln>
                <a:solidFill>
                  <a:srgbClr val="000000"/>
                </a:solidFill>
                <a:effectLst/>
                <a:uLnTx/>
                <a:uFillTx/>
                <a:latin typeface="Comic Sans MS"/>
                <a:ea typeface="+mn-ea"/>
                <a:cs typeface="+mn-cs"/>
              </a:rPr>
              <a:t>Стимулювання професійного саморозвитку</a:t>
            </a:r>
          </a:p>
        </p:txBody>
      </p:sp>
      <p:sp>
        <p:nvSpPr>
          <p:cNvPr id="18" name="Прямоугольник с двумя скругленными противолежащими углами 17"/>
          <p:cNvSpPr/>
          <p:nvPr/>
        </p:nvSpPr>
        <p:spPr>
          <a:xfrm>
            <a:off x="159591" y="4504164"/>
            <a:ext cx="2881314" cy="536599"/>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Методичні об’єднання</a:t>
            </a:r>
          </a:p>
        </p:txBody>
      </p:sp>
      <p:sp>
        <p:nvSpPr>
          <p:cNvPr id="19" name="Прямоугольник с двумя скругленными противолежащими углами 18"/>
          <p:cNvSpPr/>
          <p:nvPr/>
        </p:nvSpPr>
        <p:spPr>
          <a:xfrm>
            <a:off x="3194672" y="4464501"/>
            <a:ext cx="2160000" cy="576262"/>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Консультації</a:t>
            </a:r>
          </a:p>
        </p:txBody>
      </p:sp>
      <p:sp>
        <p:nvSpPr>
          <p:cNvPr id="20" name="Прямоугольник с двумя скругленными противолежащими углами 19"/>
          <p:cNvSpPr/>
          <p:nvPr/>
        </p:nvSpPr>
        <p:spPr>
          <a:xfrm>
            <a:off x="5586306" y="4374000"/>
            <a:ext cx="3024187" cy="576262"/>
          </a:xfrm>
          <a:prstGeom prst="round2DiagRect">
            <a:avLst/>
          </a:prstGeom>
          <a:solidFill>
            <a:srgbClr val="CCFFCC"/>
          </a:solidFill>
          <a:ln w="25400" cap="flat" cmpd="sng" algn="ctr">
            <a:solidFill>
              <a:srgbClr val="0070C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Контроль та керівництво освітнім процесом</a:t>
            </a:r>
          </a:p>
        </p:txBody>
      </p:sp>
      <p:sp>
        <p:nvSpPr>
          <p:cNvPr id="21" name="Скругленный прямоугольник 20"/>
          <p:cNvSpPr/>
          <p:nvPr/>
        </p:nvSpPr>
        <p:spPr>
          <a:xfrm>
            <a:off x="156000" y="5470975"/>
            <a:ext cx="2520950" cy="504825"/>
          </a:xfrm>
          <a:prstGeom prst="roundRect">
            <a:avLst/>
          </a:prstGeom>
          <a:solidFill>
            <a:srgbClr val="FF99FF"/>
          </a:solidFill>
          <a:ln w="25400" cap="flat" cmpd="sng" algn="ctr">
            <a:solidFill>
              <a:srgbClr val="FF00FF"/>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Робота з батьками</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22" name="Прямоугольник с двумя скругленными противолежащими углами 21"/>
          <p:cNvSpPr/>
          <p:nvPr/>
        </p:nvSpPr>
        <p:spPr>
          <a:xfrm>
            <a:off x="3040905" y="5472563"/>
            <a:ext cx="2305050" cy="503237"/>
          </a:xfrm>
          <a:prstGeom prst="round2DiagRect">
            <a:avLst/>
          </a:prstGeom>
          <a:solidFill>
            <a:srgbClr val="FF99FF"/>
          </a:solidFill>
          <a:ln w="25400" cap="flat" cmpd="sng" algn="ctr">
            <a:solidFill>
              <a:srgbClr val="FF00FF"/>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Опитування та анкетування</a:t>
            </a:r>
            <a:endParaRPr kumimoji="0" lang="ru-RU" sz="1800" b="0" i="0" u="none" strike="noStrike" kern="0" cap="none" spc="0" normalizeH="0" baseline="0" noProof="0" dirty="0">
              <a:ln>
                <a:noFill/>
              </a:ln>
              <a:solidFill>
                <a:srgbClr val="000000"/>
              </a:solidFill>
              <a:effectLst/>
              <a:uLnTx/>
              <a:uFillTx/>
              <a:latin typeface="Comic Sans MS"/>
              <a:ea typeface="+mn-ea"/>
              <a:cs typeface="+mn-cs"/>
            </a:endParaRPr>
          </a:p>
        </p:txBody>
      </p:sp>
      <p:sp>
        <p:nvSpPr>
          <p:cNvPr id="23" name="Прямоугольник с двумя скругленными противолежащими углами 22"/>
          <p:cNvSpPr/>
          <p:nvPr/>
        </p:nvSpPr>
        <p:spPr>
          <a:xfrm>
            <a:off x="5505663" y="5130089"/>
            <a:ext cx="3024187" cy="863600"/>
          </a:xfrm>
          <a:prstGeom prst="round2DiagRect">
            <a:avLst/>
          </a:prstGeom>
          <a:solidFill>
            <a:srgbClr val="FF99FF"/>
          </a:solidFill>
          <a:ln w="25400" cap="flat" cmpd="sng" algn="ctr">
            <a:solidFill>
              <a:srgbClr val="FF00FF"/>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Засідання ради дошкільного навчального закладу</a:t>
            </a:r>
          </a:p>
        </p:txBody>
      </p:sp>
      <p:sp>
        <p:nvSpPr>
          <p:cNvPr id="24" name="Прямоугольник с двумя скругленными противолежащими углами 23"/>
          <p:cNvSpPr/>
          <p:nvPr/>
        </p:nvSpPr>
        <p:spPr>
          <a:xfrm>
            <a:off x="8679787" y="5040763"/>
            <a:ext cx="3024187" cy="863600"/>
          </a:xfrm>
          <a:prstGeom prst="round2DiagRect">
            <a:avLst/>
          </a:prstGeom>
          <a:solidFill>
            <a:srgbClr val="FF99FF"/>
          </a:solidFill>
          <a:ln w="25400" cap="flat" cmpd="sng" algn="ctr">
            <a:solidFill>
              <a:srgbClr val="FF00FF"/>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0000"/>
                </a:solidFill>
                <a:effectLst/>
                <a:uLnTx/>
                <a:uFillTx/>
                <a:latin typeface="Comic Sans MS"/>
                <a:ea typeface="+mn-ea"/>
                <a:cs typeface="+mn-cs"/>
              </a:rPr>
              <a:t>Масові заходи (конкурси, розваги, тижні відкритих дверей)</a:t>
            </a:r>
          </a:p>
        </p:txBody>
      </p:sp>
    </p:spTree>
    <p:extLst>
      <p:ext uri="{BB962C8B-B14F-4D97-AF65-F5344CB8AC3E}">
        <p14:creationId xmlns:p14="http://schemas.microsoft.com/office/powerpoint/2010/main" val="328093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400" i="1" kern="0" dirty="0">
                <a:latin typeface="Times New Roman" panose="02020603050405020304" pitchFamily="18" charset="0"/>
                <a:cs typeface="Times New Roman" panose="02020603050405020304" pitchFamily="18" charset="0"/>
              </a:rPr>
              <a:t>Оснащення методичного  кабінету</a:t>
            </a:r>
            <a:endParaRPr lang="uk-UA" sz="7200" i="1" dirty="0">
              <a:latin typeface="Times New Roman" panose="02020603050405020304" pitchFamily="18" charset="0"/>
              <a:cs typeface="Times New Roman" panose="02020603050405020304" pitchFamily="18" charset="0"/>
            </a:endParaRPr>
          </a:p>
        </p:txBody>
      </p:sp>
      <p:pic>
        <p:nvPicPr>
          <p:cNvPr id="2050" name="Picture 2" descr="Затверджене Примірне положення про методичний кабінет ЗДО — Асоціація  працівників дошкільної осві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294" y="3403859"/>
            <a:ext cx="3705706" cy="173359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786000" y="1628775"/>
            <a:ext cx="2520950" cy="720725"/>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Нормативно-правові документи</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5" name="Скругленный прямоугольник 4"/>
          <p:cNvSpPr/>
          <p:nvPr/>
        </p:nvSpPr>
        <p:spPr>
          <a:xfrm>
            <a:off x="1511300" y="2529000"/>
            <a:ext cx="2700338" cy="792163"/>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Методичні розробки консультацій для педагогів і батьків</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6" name="Скругленный прямоугольник 5"/>
          <p:cNvSpPr/>
          <p:nvPr/>
        </p:nvSpPr>
        <p:spPr>
          <a:xfrm>
            <a:off x="4150687" y="1579588"/>
            <a:ext cx="2736850" cy="819097"/>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Наукова література з різних галузей знань </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7" name="Скругленный прямоугольник 6"/>
          <p:cNvSpPr/>
          <p:nvPr/>
        </p:nvSpPr>
        <p:spPr>
          <a:xfrm>
            <a:off x="217755" y="3581523"/>
            <a:ext cx="3203773" cy="864493"/>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Плани проведення семінарів, методичних об’єднань</a:t>
            </a:r>
            <a:endParaRPr kumimoji="0" lang="ru-RU" sz="1800" b="0" i="0" u="none" strike="noStrike" kern="0" cap="none" spc="0" normalizeH="0" baseline="0" noProof="0" dirty="0">
              <a:ln>
                <a:noFill/>
              </a:ln>
              <a:solidFill>
                <a:srgbClr val="FFFFFF"/>
              </a:solidFill>
              <a:effectLst/>
              <a:uLnTx/>
              <a:uFillTx/>
              <a:latin typeface="Times New Roman" pitchFamily="18" charset="0"/>
              <a:ea typeface="+mn-ea"/>
              <a:cs typeface="Times New Roman" pitchFamily="18" charset="0"/>
            </a:endParaRPr>
          </a:p>
        </p:txBody>
      </p:sp>
      <p:sp>
        <p:nvSpPr>
          <p:cNvPr id="8" name="Скругленный прямоугольник 7"/>
          <p:cNvSpPr/>
          <p:nvPr/>
        </p:nvSpPr>
        <p:spPr>
          <a:xfrm>
            <a:off x="395288" y="4797425"/>
            <a:ext cx="3529012" cy="1584325"/>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Перспективне планування </a:t>
            </a: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освітньої роботи з дітьми за різними моделями, а також </a:t>
            </a: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методичні  </a:t>
            </a:r>
            <a:r>
              <a:rPr kumimoji="0" lang="uk-UA" sz="1800" b="0" i="0" u="none" strike="noStrike" kern="0" cap="none" spc="0" normalizeH="0" baseline="0" noProof="0" dirty="0" err="1" smtClean="0">
                <a:ln>
                  <a:noFill/>
                </a:ln>
                <a:solidFill>
                  <a:srgbClr val="00B050"/>
                </a:solidFill>
                <a:effectLst/>
                <a:uLnTx/>
                <a:uFillTx/>
                <a:latin typeface="Times New Roman" pitchFamily="18" charset="0"/>
                <a:ea typeface="+mn-ea"/>
                <a:cs typeface="Times New Roman" pitchFamily="18" charset="0"/>
              </a:rPr>
              <a:t>розробоки</a:t>
            </a: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 різних </a:t>
            </a: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форм організації дитячої життєдіяльності</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9" name="Скругленный прямоугольник 8"/>
          <p:cNvSpPr/>
          <p:nvPr/>
        </p:nvSpPr>
        <p:spPr>
          <a:xfrm>
            <a:off x="5511000" y="2656939"/>
            <a:ext cx="2753075" cy="693288"/>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 Комплексні та парціальні програми</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10" name="Скругленный прямоугольник 9"/>
          <p:cNvSpPr/>
          <p:nvPr/>
        </p:nvSpPr>
        <p:spPr>
          <a:xfrm>
            <a:off x="4496098" y="5364833"/>
            <a:ext cx="2888651" cy="872553"/>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 Ігрові </a:t>
            </a: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та </a:t>
            </a: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дидактичні  матеріали,  наочні посібники</a:t>
            </a:r>
            <a:endParaRPr kumimoji="0" lang="en-US"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11" name="Скругленный прямоугольник 10"/>
          <p:cNvSpPr/>
          <p:nvPr/>
        </p:nvSpPr>
        <p:spPr>
          <a:xfrm>
            <a:off x="7761000" y="1521617"/>
            <a:ext cx="3024188" cy="935037"/>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Документація вихователя-методиста</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12" name="Скругленный прямоугольник 11"/>
          <p:cNvSpPr/>
          <p:nvPr/>
        </p:nvSpPr>
        <p:spPr>
          <a:xfrm>
            <a:off x="9024963" y="2663228"/>
            <a:ext cx="2880444" cy="603197"/>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rPr>
              <a:t>Добірка фахових періодичних видань</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13" name="Скругленный прямоугольник 12"/>
          <p:cNvSpPr/>
          <p:nvPr/>
        </p:nvSpPr>
        <p:spPr>
          <a:xfrm>
            <a:off x="9023691" y="3581523"/>
            <a:ext cx="2384425" cy="584176"/>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Інноваційні освітні технології</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
        <p:nvSpPr>
          <p:cNvPr id="14" name="Скругленный прямоугольник 13"/>
          <p:cNvSpPr/>
          <p:nvPr/>
        </p:nvSpPr>
        <p:spPr>
          <a:xfrm>
            <a:off x="8577752" y="4455144"/>
            <a:ext cx="3313112" cy="720725"/>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err="1" smtClean="0">
                <a:ln>
                  <a:noFill/>
                </a:ln>
                <a:solidFill>
                  <a:srgbClr val="00B050"/>
                </a:solidFill>
                <a:effectLst/>
                <a:uLnTx/>
                <a:uFillTx/>
                <a:latin typeface="Times New Roman" pitchFamily="18" charset="0"/>
                <a:ea typeface="+mn-ea"/>
                <a:cs typeface="Times New Roman" pitchFamily="18" charset="0"/>
              </a:rPr>
              <a:t>Портфоліо</a:t>
            </a: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 педагогів</a:t>
            </a:r>
            <a:endParaRPr kumimoji="0" lang="ru-RU" sz="1800" b="0" i="0" u="none" strike="noStrike" kern="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15" name="Скругленный прямоугольник 14"/>
          <p:cNvSpPr/>
          <p:nvPr/>
        </p:nvSpPr>
        <p:spPr>
          <a:xfrm>
            <a:off x="7891448" y="5445224"/>
            <a:ext cx="2880890" cy="792162"/>
          </a:xfrm>
          <a:prstGeom prst="roundRect">
            <a:avLst/>
          </a:prstGeom>
          <a:solidFill>
            <a:srgbClr val="FFEF66"/>
          </a:solidFill>
          <a:ln w="25400" cap="flat" cmpd="sng" algn="ctr">
            <a:solidFill>
              <a:srgbClr val="FFEF66">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uk-UA" sz="1800" b="0" i="0" u="none" strike="noStrike" kern="0" cap="none" spc="0" normalizeH="0" baseline="0" noProof="0" dirty="0" smtClean="0">
                <a:ln>
                  <a:noFill/>
                </a:ln>
                <a:solidFill>
                  <a:srgbClr val="00B050"/>
                </a:solidFill>
                <a:effectLst/>
                <a:uLnTx/>
                <a:uFillTx/>
                <a:latin typeface="Times New Roman" pitchFamily="18" charset="0"/>
                <a:ea typeface="+mn-ea"/>
                <a:cs typeface="Times New Roman" pitchFamily="18" charset="0"/>
              </a:rPr>
              <a:t> Перспективний педагогічний  досвід роботи</a:t>
            </a:r>
            <a:endParaRPr kumimoji="0" lang="ru-RU" sz="1800" b="0" i="0" u="none" strike="noStrike" kern="0" cap="none" spc="0" normalizeH="0" baseline="0" noProof="0" dirty="0">
              <a:ln>
                <a:noFill/>
              </a:ln>
              <a:solidFill>
                <a:srgbClr val="FFFFFF"/>
              </a:solidFill>
              <a:effectLst/>
              <a:uLnTx/>
              <a:uFillTx/>
              <a:latin typeface="Comic Sans MS"/>
              <a:ea typeface="+mn-ea"/>
              <a:cs typeface="+mn-cs"/>
            </a:endParaRPr>
          </a:p>
        </p:txBody>
      </p:sp>
    </p:spTree>
    <p:extLst>
      <p:ext uri="{BB962C8B-B14F-4D97-AF65-F5344CB8AC3E}">
        <p14:creationId xmlns:p14="http://schemas.microsoft.com/office/powerpoint/2010/main" val="280073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606B2DD-7698-452C-A4F3-817C304DB946}"/>
              </a:ext>
            </a:extLst>
          </p:cNvPr>
          <p:cNvSpPr>
            <a:spLocks noGrp="1"/>
          </p:cNvSpPr>
          <p:nvPr>
            <p:ph type="title"/>
          </p:nvPr>
        </p:nvSpPr>
        <p:spPr/>
        <p:txBody>
          <a:bodyPr>
            <a:noAutofit/>
          </a:bodyPr>
          <a:lstStyle/>
          <a:p>
            <a:pPr algn="ctr"/>
            <a:r>
              <a:rPr lang="en-US" sz="3600" dirty="0"/>
              <a:t>https://dnz69.klasna.com/uk/site/metodichna-robota.html</a:t>
            </a:r>
            <a:endParaRPr lang="ru-RU" sz="3600" dirty="0"/>
          </a:p>
        </p:txBody>
      </p:sp>
      <p:pic>
        <p:nvPicPr>
          <p:cNvPr id="5122" name="Picture 2" descr="ПРОСТО&#10;ДЯКУЄМО&#10;ТА&#10;ДО НОВИХ&#10;ЗУСТРІЧЕЙ!&#10;ДАЛІ БУДЕ…&#10;23&#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000" y="1752287"/>
            <a:ext cx="6076950" cy="45624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Організаційно-методична робота – Лисичанський професійний  торгово-кулінарний ліце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000" y="1899000"/>
            <a:ext cx="5340000" cy="409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261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3D8FF0-30C2-49C2-B43E-5FA1B956C926}"/>
              </a:ext>
            </a:extLst>
          </p:cNvPr>
          <p:cNvSpPr>
            <a:spLocks noGrp="1"/>
          </p:cNvSpPr>
          <p:nvPr>
            <p:ph type="title"/>
          </p:nvPr>
        </p:nvSpPr>
        <p:spPr/>
        <p:txBody>
          <a:bodyPr/>
          <a:lstStyle/>
          <a:p>
            <a:pPr algn="ctr"/>
            <a:r>
              <a:rPr lang="ru-RU" i="1" dirty="0" smtClean="0">
                <a:latin typeface="Times New Roman" panose="02020603050405020304" pitchFamily="18" charset="0"/>
                <a:cs typeface="Times New Roman" panose="02020603050405020304" pitchFamily="18" charset="0"/>
              </a:rPr>
              <a:t>ОСВІТНІ ПРОРИВИ</a:t>
            </a:r>
            <a:endParaRPr lang="ru-RU" i="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E78A402B-EC8F-4913-9E37-C2F778C4FF01}"/>
              </a:ext>
            </a:extLst>
          </p:cNvPr>
          <p:cNvSpPr>
            <a:spLocks noGrp="1"/>
          </p:cNvSpPr>
          <p:nvPr>
            <p:ph idx="1"/>
          </p:nvPr>
        </p:nvSpPr>
        <p:spPr>
          <a:xfrm>
            <a:off x="831000" y="1629001"/>
            <a:ext cx="10515600" cy="4230000"/>
          </a:xfrm>
        </p:spPr>
        <p:txBody>
          <a:bodyPr>
            <a:normAutofit/>
          </a:bodyPr>
          <a:lstStyle/>
          <a:p>
            <a:pPr marL="0" indent="0">
              <a:buNone/>
            </a:pPr>
            <a:endParaRPr lang="en-US" dirty="0"/>
          </a:p>
          <a:p>
            <a:pPr marL="0" lvl="0" indent="0">
              <a:lnSpc>
                <a:spcPct val="100000"/>
              </a:lnSpc>
              <a:spcBef>
                <a:spcPts val="0"/>
              </a:spcBef>
              <a:buNone/>
            </a:pPr>
            <a:r>
              <a:rPr lang="uk-UA" sz="2400" b="1" dirty="0" smtClean="0">
                <a:ln>
                  <a:solidFill>
                    <a:prstClr val="black">
                      <a:lumMod val="85000"/>
                      <a:lumOff val="15000"/>
                    </a:prstClr>
                  </a:solidFill>
                </a:ln>
                <a:solidFill>
                  <a:srgbClr val="000000"/>
                </a:solidFill>
                <a:latin typeface="Gabriola" panose="04040605051002020D02" pitchFamily="82" charset="0"/>
                <a:ea typeface="Times New Roman" panose="02020603050405020304" pitchFamily="18" charset="0"/>
              </a:rPr>
              <a:t>	</a:t>
            </a:r>
            <a:r>
              <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РОЗВИТОК ОСВІТИ В УКРАЇНІ ЗУМОВИВ НЕОБХІДНІСТЬ ВПРОВАДЖЕННЯ ІННОВАЦІЙНИХ ПРОЦЕСІВ В СИСТЕМУ, </a:t>
            </a:r>
          </a:p>
          <a:p>
            <a:pPr marL="0" lvl="0" indent="0">
              <a:lnSpc>
                <a:spcPct val="100000"/>
              </a:lnSpc>
              <a:spcBef>
                <a:spcPts val="0"/>
              </a:spcBef>
              <a:buNone/>
            </a:pPr>
            <a:r>
              <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ЗА­МІНУ СТАРИХ ШАБЛОННИХ ОСВІТНІХ МОДЕЛЕЙ </a:t>
            </a:r>
          </a:p>
          <a:p>
            <a:pPr marL="0" lvl="0" indent="0">
              <a:lnSpc>
                <a:spcPct val="100000"/>
              </a:lnSpc>
              <a:spcBef>
                <a:spcPts val="0"/>
              </a:spcBef>
              <a:buNone/>
            </a:pPr>
            <a:r>
              <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НОВИМИ, НЕСТАНДАРТНИМИ, ТВОРЧИМИ, КРЕАТИВНИМИ </a:t>
            </a:r>
          </a:p>
          <a:p>
            <a:pPr marL="0" lvl="0" indent="0">
              <a:lnSpc>
                <a:spcPct val="100000"/>
              </a:lnSpc>
              <a:spcBef>
                <a:spcPts val="0"/>
              </a:spcBef>
              <a:buNone/>
            </a:pPr>
            <a:r>
              <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І ВОД­НОЧАС ДІЄВИМИ ТА АДАПТОВАНИМИ ДО </a:t>
            </a:r>
          </a:p>
          <a:p>
            <a:pPr marL="0" lvl="0" indent="0">
              <a:lnSpc>
                <a:spcPct val="100000"/>
              </a:lnSpc>
              <a:spcBef>
                <a:spcPts val="0"/>
              </a:spcBef>
              <a:buNone/>
            </a:pPr>
            <a:r>
              <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СЬОГОДЕННЯ.</a:t>
            </a:r>
            <a:r>
              <a:rPr lang="en-US"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ВАЖЛИВУ РОЛЬ У ЗАБЕЗПЕЧЕННІ </a:t>
            </a:r>
            <a:r>
              <a:rPr lang="en-US"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nSpc>
                <a:spcPct val="100000"/>
              </a:lnSpc>
              <a:spcBef>
                <a:spcPts val="0"/>
              </a:spcBef>
              <a:buNone/>
            </a:pPr>
            <a:r>
              <a:rPr lang="ru-RU"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РЕФОРМУВАННЯ ОСВІТИ ВІДІГРАЄ МОДЕРНІЗАЦІЯ</a:t>
            </a:r>
          </a:p>
          <a:p>
            <a:pPr marL="0" lvl="0" indent="0">
              <a:lnSpc>
                <a:spcPct val="100000"/>
              </a:lnSpc>
              <a:spcBef>
                <a:spcPts val="0"/>
              </a:spcBef>
              <a:buNone/>
            </a:pPr>
            <a:r>
              <a:rPr lang="ru-RU"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НА­УКОВО-МЕТОДИЧНОЇ РОБОТИ В ОСВІТ­НЬОМУ</a:t>
            </a:r>
          </a:p>
          <a:p>
            <a:pPr marL="0" lvl="0" indent="0">
              <a:lnSpc>
                <a:spcPct val="100000"/>
              </a:lnSpc>
              <a:spcBef>
                <a:spcPts val="0"/>
              </a:spcBef>
              <a:buNone/>
            </a:pPr>
            <a:r>
              <a:rPr lang="ru-RU"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ЗАКЛАДІ.</a:t>
            </a:r>
            <a:endParaRPr lang="uk-UA" sz="2400" i="1" dirty="0" smtClean="0">
              <a:ln>
                <a:solidFill>
                  <a:prstClr val="black">
                    <a:lumMod val="85000"/>
                    <a:lumOff val="15000"/>
                  </a:prstClr>
                </a:solidFill>
              </a:l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8441" y="3609000"/>
            <a:ext cx="3681264" cy="2880000"/>
          </a:xfrm>
          <a:prstGeom prst="rect">
            <a:avLst/>
          </a:prstGeom>
        </p:spPr>
      </p:pic>
    </p:spTree>
    <p:extLst>
      <p:ext uri="{BB962C8B-B14F-4D97-AF65-F5344CB8AC3E}">
        <p14:creationId xmlns:p14="http://schemas.microsoft.com/office/powerpoint/2010/main" val="239899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i="1" dirty="0" smtClean="0">
                <a:latin typeface="Times New Roman" panose="02020603050405020304" pitchFamily="18" charset="0"/>
                <a:cs typeface="Times New Roman" panose="02020603050405020304" pitchFamily="18" charset="0"/>
              </a:rPr>
              <a:t>У НОГУ З ЧАСОМ…..</a:t>
            </a:r>
            <a:endParaRPr lang="uk-UA"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11000" y="1629000"/>
            <a:ext cx="9900000" cy="4196790"/>
          </a:xfrm>
          <a:prstGeom prst="rect">
            <a:avLst/>
          </a:prstGeom>
          <a:noFill/>
        </p:spPr>
        <p:txBody>
          <a:bodyPr wrap="square" rtlCol="0">
            <a:spAutoFit/>
          </a:bodyPr>
          <a:lstStyle/>
          <a:p>
            <a:pPr lvl="0"/>
            <a:r>
              <a:rPr lang="ru-RU" sz="2400" i="1" dirty="0" smtClean="0">
                <a:latin typeface="Times New Roman" panose="02020603050405020304" pitchFamily="18" charset="0"/>
                <a:ea typeface="Times New Roman" panose="02020603050405020304" pitchFamily="18" charset="0"/>
                <a:cs typeface="Times New Roman" panose="02020603050405020304" pitchFamily="18" charset="0"/>
              </a:rPr>
              <a:t>	ПЕДАГОГ, ПОТРЕБУЄ ПОСТІЙНОГО ПІДВИЩЕННЯ КВАЛІФІКАЦІЇ, УДОСКОНА­ЛЕННЯ ВЛАСНОЇ ФАХОВОЇ МАЙСТЕРНОСТІ, ЗБАГАЧЕННЯ АРСЕНАЛУ ТЕХНІК, МЕТОДІВ ТА ПРИЙОМІВ, ЯКІ ЗАСТОСОВУЄ НА ЗАНЯТТЯХ, НОВИМИ, ТВОРЧИМИ, НЕТРАДИЦІЙНИМИ, ІНОДІ ВЛАСНО СТВОРЕНИМИ, ЯКІСНИМИ ТА ДІЄВИМИ.</a:t>
            </a:r>
            <a:endParaRPr lang="uk-UA" sz="2400" i="1"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800"/>
              </a:spcAft>
            </a:pP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	ТОМУ НЕОБХІДНО СТВОРИТИ ВСІ </a:t>
            </a:r>
          </a:p>
          <a:p>
            <a:pPr lvl="0">
              <a:spcAft>
                <a:spcPts val="800"/>
              </a:spcAft>
            </a:pP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УМОВИ ДЛЯ ВДОСКОНАЛЕННЯ ОСВІТИ І </a:t>
            </a:r>
          </a:p>
          <a:p>
            <a:pPr lvl="0">
              <a:spcAft>
                <a:spcPts val="800"/>
              </a:spcAft>
            </a:pP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ПІДВИЩЕННЯ ПРОФЕСІЙНОГО РІВНЯ </a:t>
            </a:r>
          </a:p>
          <a:p>
            <a:pPr lvl="0">
              <a:spcAft>
                <a:spcPts val="800"/>
              </a:spcAft>
            </a:pP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ПЕДАГОГА.</a:t>
            </a:r>
            <a:endParaRPr lang="uk-UA" sz="2400" i="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26" name="Picture 2" descr="Шукають консультантів професійного розвитку педагогічних працівників -  Район Шаць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531" y="3520838"/>
            <a:ext cx="3905250"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37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000" y="324000"/>
            <a:ext cx="9765000" cy="1170000"/>
          </a:xfrm>
        </p:spPr>
        <p:txBody>
          <a:bodyPr>
            <a:normAutofit fontScale="90000"/>
          </a:bodyPr>
          <a:lstStyle/>
          <a:p>
            <a:pPr lvl="0" algn="r">
              <a:lnSpc>
                <a:spcPct val="100000"/>
              </a:lnSpc>
              <a:spcBef>
                <a:spcPts val="0"/>
              </a:spcBef>
            </a:pPr>
            <a:r>
              <a:rPr lang="uk-UA" sz="2400" b="0" i="1"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ea typeface="+mn-ea"/>
                <a:cs typeface="Times New Roman" panose="02020603050405020304" pitchFamily="18" charset="0"/>
              </a:rPr>
              <a:t/>
            </a:r>
            <a:br>
              <a:rPr lang="uk-UA" sz="2400" b="0" i="1"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ea typeface="+mn-ea"/>
                <a:cs typeface="Times New Roman" panose="02020603050405020304" pitchFamily="18" charset="0"/>
              </a:rPr>
            </a:br>
            <a:r>
              <a:rPr lang="ru-RU" sz="2700" i="1" dirty="0" err="1" smtClean="0">
                <a:latin typeface="Times New Roman" panose="02020603050405020304" pitchFamily="18" charset="0"/>
                <a:cs typeface="Times New Roman" panose="02020603050405020304" pitchFamily="18" charset="0"/>
              </a:rPr>
              <a:t>Майстерність</a:t>
            </a:r>
            <a:r>
              <a:rPr lang="ru-RU" sz="2700" i="1" dirty="0" smtClean="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педагогічна</a:t>
            </a:r>
            <a:r>
              <a:rPr lang="ru-RU" sz="2700" i="1" dirty="0">
                <a:latin typeface="Times New Roman" panose="02020603050405020304" pitchFamily="18" charset="0"/>
                <a:cs typeface="Times New Roman" panose="02020603050405020304" pitchFamily="18" charset="0"/>
              </a:rPr>
              <a:t> – «…</a:t>
            </a:r>
            <a:r>
              <a:rPr lang="ru-RU" sz="2700" i="1" dirty="0" err="1">
                <a:latin typeface="Times New Roman" panose="02020603050405020304" pitchFamily="18" charset="0"/>
                <a:cs typeface="Times New Roman" panose="02020603050405020304" pitchFamily="18" charset="0"/>
              </a:rPr>
              <a:t>високе</a:t>
            </a:r>
            <a:r>
              <a:rPr lang="ru-RU" sz="2700" i="1" dirty="0">
                <a:latin typeface="Times New Roman" panose="02020603050405020304" pitchFamily="18" charset="0"/>
                <a:cs typeface="Times New Roman" panose="02020603050405020304" pitchFamily="18" charset="0"/>
              </a:rPr>
              <a:t> і </a:t>
            </a:r>
            <a:r>
              <a:rPr lang="ru-RU" sz="2700" i="1" dirty="0" err="1">
                <a:latin typeface="Times New Roman" panose="02020603050405020304" pitchFamily="18" charset="0"/>
                <a:cs typeface="Times New Roman" panose="02020603050405020304" pitchFamily="18" charset="0"/>
              </a:rPr>
              <a:t>таке</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що</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постійно</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удосконалюється</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мистецтво</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виховання</a:t>
            </a:r>
            <a:r>
              <a:rPr lang="ru-RU" sz="2700" i="1" dirty="0">
                <a:latin typeface="Times New Roman" panose="02020603050405020304" pitchFamily="18" charset="0"/>
                <a:cs typeface="Times New Roman" panose="02020603050405020304" pitchFamily="18" charset="0"/>
              </a:rPr>
              <a:t> й </a:t>
            </a:r>
            <a:r>
              <a:rPr lang="ru-RU" sz="2700" i="1" dirty="0" err="1">
                <a:latin typeface="Times New Roman" panose="02020603050405020304" pitchFamily="18" charset="0"/>
                <a:cs typeface="Times New Roman" panose="02020603050405020304" pitchFamily="18" charset="0"/>
              </a:rPr>
              <a:t>навчання</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доступне</a:t>
            </a:r>
            <a:r>
              <a:rPr lang="ru-RU" sz="2700" i="1" dirty="0">
                <a:latin typeface="Times New Roman" panose="02020603050405020304" pitchFamily="18" charset="0"/>
                <a:cs typeface="Times New Roman" panose="02020603050405020304" pitchFamily="18" charset="0"/>
              </a:rPr>
              <a:t> для кожного педагога, </a:t>
            </a:r>
            <a:r>
              <a:rPr lang="ru-RU" sz="2700" i="1" dirty="0" err="1">
                <a:latin typeface="Times New Roman" panose="02020603050405020304" pitchFamily="18" charset="0"/>
                <a:cs typeface="Times New Roman" panose="02020603050405020304" pitchFamily="18" charset="0"/>
              </a:rPr>
              <a:t>який</a:t>
            </a:r>
            <a:r>
              <a:rPr lang="ru-RU" sz="2700" i="1" dirty="0">
                <a:latin typeface="Times New Roman" panose="02020603050405020304" pitchFamily="18" charset="0"/>
                <a:cs typeface="Times New Roman" panose="02020603050405020304" pitchFamily="18" charset="0"/>
              </a:rPr>
              <a:t> </a:t>
            </a:r>
            <a:r>
              <a:rPr lang="ru-RU" sz="2700" i="1" dirty="0" err="1">
                <a:latin typeface="Times New Roman" panose="02020603050405020304" pitchFamily="18" charset="0"/>
                <a:cs typeface="Times New Roman" panose="02020603050405020304" pitchFamily="18" charset="0"/>
              </a:rPr>
              <a:t>працює</a:t>
            </a:r>
            <a:r>
              <a:rPr lang="ru-RU" sz="2700" i="1" dirty="0">
                <a:latin typeface="Times New Roman" panose="02020603050405020304" pitchFamily="18" charset="0"/>
                <a:cs typeface="Times New Roman" panose="02020603050405020304" pitchFamily="18" charset="0"/>
              </a:rPr>
              <a:t> за </a:t>
            </a:r>
            <a:r>
              <a:rPr lang="ru-RU" sz="2700" i="1" dirty="0" err="1">
                <a:latin typeface="Times New Roman" panose="02020603050405020304" pitchFamily="18" charset="0"/>
                <a:cs typeface="Times New Roman" panose="02020603050405020304" pitchFamily="18" charset="0"/>
              </a:rPr>
              <a:t>покликанням</a:t>
            </a:r>
            <a:r>
              <a:rPr lang="ru-RU" sz="2700" i="1" dirty="0">
                <a:latin typeface="Times New Roman" panose="02020603050405020304" pitchFamily="18" charset="0"/>
                <a:cs typeface="Times New Roman" panose="02020603050405020304" pitchFamily="18" charset="0"/>
              </a:rPr>
              <a:t> і </a:t>
            </a:r>
            <a:r>
              <a:rPr lang="ru-RU" sz="2700" i="1" dirty="0" err="1">
                <a:latin typeface="Times New Roman" panose="02020603050405020304" pitchFamily="18" charset="0"/>
                <a:cs typeface="Times New Roman" panose="02020603050405020304" pitchFamily="18" charset="0"/>
              </a:rPr>
              <a:t>який</a:t>
            </a:r>
            <a:r>
              <a:rPr lang="ru-RU" sz="2700" i="1" dirty="0">
                <a:latin typeface="Times New Roman" panose="02020603050405020304" pitchFamily="18" charset="0"/>
                <a:cs typeface="Times New Roman" panose="02020603050405020304" pitchFamily="18" charset="0"/>
              </a:rPr>
              <a:t> любить </a:t>
            </a:r>
            <a:r>
              <a:rPr lang="ru-RU" sz="2700" i="1" dirty="0" err="1">
                <a:latin typeface="Times New Roman" panose="02020603050405020304" pitchFamily="18" charset="0"/>
                <a:cs typeface="Times New Roman" panose="02020603050405020304" pitchFamily="18" charset="0"/>
              </a:rPr>
              <a:t>дітей</a:t>
            </a:r>
            <a:r>
              <a:rPr lang="ru-RU" sz="2700" i="1" dirty="0" smtClean="0">
                <a:latin typeface="Times New Roman" panose="02020603050405020304" pitchFamily="18" charset="0"/>
                <a:cs typeface="Times New Roman" panose="02020603050405020304" pitchFamily="18" charset="0"/>
              </a:rPr>
              <a:t>»</a:t>
            </a:r>
            <a:br>
              <a:rPr lang="ru-RU" sz="2700" i="1" dirty="0" smtClean="0">
                <a:latin typeface="Times New Roman" panose="02020603050405020304" pitchFamily="18" charset="0"/>
                <a:cs typeface="Times New Roman" panose="02020603050405020304" pitchFamily="18" charset="0"/>
              </a:rPr>
            </a:br>
            <a:r>
              <a:rPr lang="uk-UA" sz="2700" i="1" dirty="0">
                <a:latin typeface="Times New Roman" panose="02020603050405020304" pitchFamily="18" charset="0"/>
                <a:cs typeface="Times New Roman" panose="02020603050405020304" pitchFamily="18" charset="0"/>
              </a:rPr>
              <a:t>В. Сухомлинський</a:t>
            </a:r>
            <a:r>
              <a:rPr lang="ru-RU" sz="2400" b="0" dirty="0">
                <a:ln w="0"/>
                <a:solidFill>
                  <a:prstClr val="black"/>
                </a:solidFill>
                <a:effectLst>
                  <a:outerShdw blurRad="38100" dist="19050" dir="2700000" algn="tl" rotWithShape="0">
                    <a:prstClr val="black">
                      <a:alpha val="40000"/>
                    </a:prstClr>
                  </a:outerShdw>
                </a:effectLst>
                <a:latin typeface="Calibri" panose="020F0502020204030204"/>
                <a:ea typeface="+mn-ea"/>
                <a:cs typeface="+mn-cs"/>
              </a:rPr>
              <a:t/>
            </a:r>
            <a:br>
              <a:rPr lang="ru-RU" sz="2400" b="0" dirty="0">
                <a:ln w="0"/>
                <a:solidFill>
                  <a:prstClr val="black"/>
                </a:solidFill>
                <a:effectLst>
                  <a:outerShdw blurRad="38100" dist="19050" dir="2700000" algn="tl" rotWithShape="0">
                    <a:prstClr val="black">
                      <a:alpha val="40000"/>
                    </a:prstClr>
                  </a:outerShdw>
                </a:effectLst>
                <a:latin typeface="Calibri" panose="020F0502020204030204"/>
                <a:ea typeface="+mn-ea"/>
                <a:cs typeface="+mn-cs"/>
              </a:rPr>
            </a:br>
            <a:endParaRPr lang="uk-UA" dirty="0"/>
          </a:p>
        </p:txBody>
      </p:sp>
      <p:sp>
        <p:nvSpPr>
          <p:cNvPr id="3" name="Объект 2"/>
          <p:cNvSpPr>
            <a:spLocks noGrp="1"/>
          </p:cNvSpPr>
          <p:nvPr>
            <p:ph idx="1"/>
          </p:nvPr>
        </p:nvSpPr>
        <p:spPr>
          <a:xfrm>
            <a:off x="876000" y="1674000"/>
            <a:ext cx="9810000" cy="4500000"/>
          </a:xfrm>
        </p:spPr>
        <p:txBody>
          <a:bodyPr>
            <a:normAutofit/>
          </a:bodyPr>
          <a:lstStyle/>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Моя робота  спрямована на </a:t>
            </a:r>
            <a:r>
              <a:rPr lang="uk-UA"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вдосконалення освітнього </a:t>
            </a:r>
            <a:r>
              <a:rPr lang="uk-UA"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процесу , </a:t>
            </a: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на </a:t>
            </a:r>
            <a:r>
              <a:rPr lang="uk-UA"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a:t>
            </a: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досконалення професійної  майстерності педагогів, згуртування колективу на реалізацію творчих завдань виховання і розвитку дитини-</a:t>
            </a:r>
          </a:p>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дошкільника, використовуючи при цьому</a:t>
            </a:r>
          </a:p>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інноваційні процеси, безцінну </a:t>
            </a:r>
          </a:p>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педагогічну спадщину , сучасні  форми і </a:t>
            </a:r>
          </a:p>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методи роботи  та перспективний </a:t>
            </a:r>
          </a:p>
          <a:p>
            <a:pPr marL="0" lvl="0" indent="0">
              <a:buNone/>
            </a:pPr>
            <a:r>
              <a:rPr lang="uk-UA"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педагогічний досвід. </a:t>
            </a:r>
          </a:p>
          <a:p>
            <a:pPr marL="0" indent="0">
              <a:buNone/>
            </a:pPr>
            <a:endParaRPr lang="uk-UA" sz="2600" b="1" dirty="0" smtClean="0">
              <a:solidFill>
                <a:prstClr val="black"/>
              </a:solidFill>
              <a:latin typeface="Gabriola" panose="04040605051002020D02" pitchFamily="82" charset="0"/>
              <a:cs typeface="Times New Roman" panose="02020603050405020304" pitchFamily="18" charset="0"/>
            </a:endParaRPr>
          </a:p>
          <a:p>
            <a:pPr marL="0" indent="0">
              <a:buNone/>
            </a:pPr>
            <a:endParaRPr lang="uk-UA" sz="2600" b="1" dirty="0">
              <a:solidFill>
                <a:prstClr val="black"/>
              </a:solidFill>
              <a:latin typeface="Gabriola" panose="04040605051002020D02" pitchFamily="82"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9827" y="2979000"/>
            <a:ext cx="4463829" cy="3605400"/>
          </a:xfrm>
          <a:prstGeom prst="rect">
            <a:avLst/>
          </a:prstGeom>
        </p:spPr>
      </p:pic>
    </p:spTree>
    <p:extLst>
      <p:ext uri="{BB962C8B-B14F-4D97-AF65-F5344CB8AC3E}">
        <p14:creationId xmlns:p14="http://schemas.microsoft.com/office/powerpoint/2010/main" val="117105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i="1" dirty="0" smtClean="0">
                <a:ln w="12700">
                  <a:solidFill>
                    <a:srgbClr val="073E87">
                      <a:satMod val="155000"/>
                    </a:srgbClr>
                  </a:solidFill>
                  <a:prstDash val="solid"/>
                </a:ln>
                <a:effectLst>
                  <a:outerShdw blurRad="41275" dist="20320" dir="1800000" algn="tl" rotWithShape="0">
                    <a:srgbClr val="000000">
                      <a:alpha val="40000"/>
                    </a:srgbClr>
                  </a:outerShdw>
                </a:effectLst>
                <a:latin typeface="Times New Roman" panose="02020603050405020304" pitchFamily="18" charset="0"/>
                <a:ea typeface="+mn-ea"/>
                <a:cs typeface="Times New Roman" panose="02020603050405020304" pitchFamily="18" charset="0"/>
              </a:rPr>
              <a:t>Законодавча база</a:t>
            </a:r>
            <a:endParaRPr lang="uk-UA" sz="8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06000" y="1549397"/>
            <a:ext cx="10710000" cy="4339650"/>
          </a:xfrm>
          <a:prstGeom prst="rect">
            <a:avLst/>
          </a:prstGeom>
          <a:noFill/>
        </p:spPr>
        <p:txBody>
          <a:bodyPr wrap="square" rtlCol="0">
            <a:spAutoFit/>
          </a:bodyPr>
          <a:lstStyle/>
          <a:p>
            <a:r>
              <a:rPr lang="uk-UA" sz="2000" i="1" dirty="0" smtClean="0">
                <a:latin typeface="Times New Roman" panose="02020603050405020304" pitchFamily="18" charset="0"/>
                <a:cs typeface="Times New Roman" panose="02020603050405020304" pitchFamily="18" charset="0"/>
              </a:rPr>
              <a:t>1.Базовий компонент дошкільної освіти</a:t>
            </a:r>
          </a:p>
          <a:p>
            <a:r>
              <a:rPr lang="uk-UA" sz="2000" i="1" dirty="0" smtClean="0">
                <a:latin typeface="Times New Roman" panose="02020603050405020304" pitchFamily="18" charset="0"/>
                <a:cs typeface="Times New Roman" panose="02020603050405020304" pitchFamily="18" charset="0"/>
              </a:rPr>
              <a:t>2.Концепція освіти дітей раннього та дошкільного віку</a:t>
            </a:r>
          </a:p>
          <a:p>
            <a:r>
              <a:rPr lang="uk-UA" sz="2000" i="1" dirty="0" smtClean="0">
                <a:latin typeface="Times New Roman" panose="02020603050405020304" pitchFamily="18" charset="0"/>
                <a:cs typeface="Times New Roman" panose="02020603050405020304" pitchFamily="18" charset="0"/>
              </a:rPr>
              <a:t>3.Лист МОН України від 30.07.2020р. №1/9-411 Щодо організації діяльності закладів дошкільної освіти у 2020/2021 навчальному році</a:t>
            </a:r>
          </a:p>
          <a:p>
            <a:r>
              <a:rPr lang="uk-UA" sz="2000" i="1" dirty="0" smtClean="0">
                <a:latin typeface="Times New Roman" panose="02020603050405020304" pitchFamily="18" charset="0"/>
                <a:cs typeface="Times New Roman" panose="02020603050405020304" pitchFamily="18" charset="0"/>
              </a:rPr>
              <a:t>4.Лист МОН від 22.07.2020р. № 1/9-394 Про переліки навчальної літератури рекомендованої МОНУ для використання у закладах освіти у 2020/2021 навчальному році</a:t>
            </a:r>
          </a:p>
          <a:p>
            <a:r>
              <a:rPr lang="uk-UA" sz="2000" i="1" dirty="0" smtClean="0">
                <a:latin typeface="Times New Roman" panose="02020603050405020304" pitchFamily="18" charset="0"/>
                <a:cs typeface="Times New Roman" panose="02020603050405020304" pitchFamily="18" charset="0"/>
              </a:rPr>
              <a:t>5.Лист МОН № 1/9-219 від 23.04.2020р. Щодо організації роботи закладів дошкільної освіти під час карантину</a:t>
            </a:r>
          </a:p>
          <a:p>
            <a:pPr lvl="0"/>
            <a:r>
              <a:rPr lang="uk-UA" sz="2000" i="1" dirty="0" smtClean="0">
                <a:latin typeface="Times New Roman" panose="02020603050405020304" pitchFamily="18" charset="0"/>
                <a:cs typeface="Times New Roman" panose="02020603050405020304" pitchFamily="18" charset="0"/>
              </a:rPr>
              <a:t>6.</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Лист </a:t>
            </a:r>
            <a:r>
              <a:rPr lang="uk-UA" sz="2000" i="1" dirty="0" smtClean="0">
                <a:latin typeface="Times New Roman" panose="02020603050405020304" pitchFamily="18" charset="0"/>
                <a:cs typeface="Times New Roman" panose="02020603050405020304" pitchFamily="18" charset="0"/>
              </a:rPr>
              <a:t>МОН від </a:t>
            </a:r>
            <a:r>
              <a:rPr lang="uk-UA" sz="2000" i="1" dirty="0">
                <a:latin typeface="Times New Roman" panose="02020603050405020304" pitchFamily="18" charset="0"/>
                <a:cs typeface="Times New Roman" panose="02020603050405020304" pitchFamily="18" charset="0"/>
              </a:rPr>
              <a:t>11.10.2017 р. №</a:t>
            </a:r>
            <a:r>
              <a:rPr lang="uk-UA" sz="2000" i="1" dirty="0" smtClean="0">
                <a:latin typeface="Times New Roman" panose="02020603050405020304" pitchFamily="18" charset="0"/>
                <a:cs typeface="Times New Roman" panose="02020603050405020304" pitchFamily="18" charset="0"/>
              </a:rPr>
              <a:t>1/9-546 Щодо </a:t>
            </a:r>
            <a:r>
              <a:rPr lang="uk-UA" sz="2000" i="1" dirty="0">
                <a:latin typeface="Times New Roman" panose="02020603050405020304" pitchFamily="18" charset="0"/>
                <a:cs typeface="Times New Roman" panose="02020603050405020304" pitchFamily="18" charset="0"/>
              </a:rPr>
              <a:t>організації взаємодії закладів дошкільної освіти з батьками </a:t>
            </a:r>
            <a:r>
              <a:rPr lang="uk-UA" sz="2000" i="1" dirty="0" smtClean="0">
                <a:latin typeface="Times New Roman" panose="02020603050405020304" pitchFamily="18" charset="0"/>
                <a:cs typeface="Times New Roman" panose="02020603050405020304" pitchFamily="18" charset="0"/>
              </a:rPr>
              <a:t>вихованців</a:t>
            </a:r>
          </a:p>
          <a:p>
            <a:pPr lvl="0"/>
            <a:r>
              <a:rPr lang="uk-UA" sz="2000" i="1" dirty="0" smtClean="0">
                <a:latin typeface="Times New Roman" panose="02020603050405020304" pitchFamily="18" charset="0"/>
                <a:cs typeface="Times New Roman" panose="02020603050405020304" pitchFamily="18" charset="0"/>
              </a:rPr>
              <a:t>7.</a:t>
            </a:r>
            <a:r>
              <a:rPr lang="ru-RU" sz="2000" i="1" dirty="0">
                <a:latin typeface="Times New Roman" panose="02020603050405020304" pitchFamily="18" charset="0"/>
                <a:cs typeface="Times New Roman" panose="02020603050405020304" pitchFamily="18" charset="0"/>
              </a:rPr>
              <a:t> Наказ МОН № 372 </a:t>
            </a:r>
            <a:r>
              <a:rPr lang="ru-RU" sz="2000" i="1" dirty="0" err="1">
                <a:latin typeface="Times New Roman" panose="02020603050405020304" pitchFamily="18" charset="0"/>
                <a:cs typeface="Times New Roman" panose="02020603050405020304" pitchFamily="18" charset="0"/>
              </a:rPr>
              <a:t>від</a:t>
            </a:r>
            <a:r>
              <a:rPr lang="ru-RU" sz="2000" i="1" dirty="0">
                <a:latin typeface="Times New Roman" panose="02020603050405020304" pitchFamily="18" charset="0"/>
                <a:cs typeface="Times New Roman" panose="02020603050405020304" pitchFamily="18" charset="0"/>
              </a:rPr>
              <a:t> 16.04.2018 </a:t>
            </a:r>
            <a:r>
              <a:rPr lang="ru-RU" sz="2000" i="1" dirty="0" smtClean="0">
                <a:latin typeface="Times New Roman" panose="02020603050405020304" pitchFamily="18" charset="0"/>
                <a:cs typeface="Times New Roman" panose="02020603050405020304" pitchFamily="18" charset="0"/>
              </a:rPr>
              <a:t>року Про </a:t>
            </a:r>
            <a:r>
              <a:rPr lang="ru-RU" sz="2000" i="1" dirty="0" err="1">
                <a:latin typeface="Times New Roman" panose="02020603050405020304" pitchFamily="18" charset="0"/>
                <a:cs typeface="Times New Roman" panose="02020603050405020304" pitchFamily="18" charset="0"/>
              </a:rPr>
              <a:t>затвердження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Примірного</a:t>
            </a:r>
            <a:r>
              <a:rPr lang="ru-RU" sz="2000" i="1" dirty="0">
                <a:latin typeface="Times New Roman" panose="02020603050405020304" pitchFamily="18" charset="0"/>
                <a:cs typeface="Times New Roman" panose="02020603050405020304" pitchFamily="18" charset="0"/>
              </a:rPr>
              <a:t> </a:t>
            </a:r>
            <a:endParaRPr lang="ru-RU" sz="2000" i="1" dirty="0" smtClean="0">
              <a:latin typeface="Times New Roman" panose="02020603050405020304" pitchFamily="18" charset="0"/>
              <a:cs typeface="Times New Roman" panose="02020603050405020304" pitchFamily="18" charset="0"/>
            </a:endParaRPr>
          </a:p>
          <a:p>
            <a:pPr lvl="0"/>
            <a:r>
              <a:rPr lang="ru-RU" sz="2000" i="1" dirty="0" err="1" smtClean="0">
                <a:latin typeface="Times New Roman" panose="02020603050405020304" pitchFamily="18" charset="0"/>
                <a:cs typeface="Times New Roman" panose="02020603050405020304" pitchFamily="18" charset="0"/>
              </a:rPr>
              <a:t>положення</a:t>
            </a:r>
            <a:r>
              <a:rPr lang="ru-RU" sz="2000" i="1" dirty="0" smtClean="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про </a:t>
            </a:r>
            <a:r>
              <a:rPr lang="ru-RU" sz="2000" i="1" dirty="0" err="1">
                <a:latin typeface="Times New Roman" panose="02020603050405020304" pitchFamily="18" charset="0"/>
                <a:cs typeface="Times New Roman" panose="02020603050405020304" pitchFamily="18" charset="0"/>
              </a:rPr>
              <a:t>методичний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кабінет</a:t>
            </a:r>
            <a:r>
              <a:rPr lang="ru-RU" sz="2000" i="1" dirty="0">
                <a:latin typeface="Times New Roman" panose="02020603050405020304" pitchFamily="18" charset="0"/>
                <a:cs typeface="Times New Roman" panose="02020603050405020304" pitchFamily="18" charset="0"/>
              </a:rPr>
              <a:t> закладу </a:t>
            </a:r>
            <a:r>
              <a:rPr lang="ru-RU" sz="2000" i="1" dirty="0" err="1">
                <a:latin typeface="Times New Roman" panose="02020603050405020304" pitchFamily="18" charset="0"/>
                <a:cs typeface="Times New Roman" panose="02020603050405020304" pitchFamily="18" charset="0"/>
              </a:rPr>
              <a:t>дошкільної</a:t>
            </a:r>
            <a:r>
              <a:rPr lang="ru-RU" sz="2000" i="1" dirty="0">
                <a:latin typeface="Times New Roman" panose="02020603050405020304" pitchFamily="18" charset="0"/>
                <a:cs typeface="Times New Roman" panose="02020603050405020304" pitchFamily="18" charset="0"/>
              </a:rPr>
              <a:t> </a:t>
            </a:r>
            <a:r>
              <a:rPr lang="ru-RU" sz="2000" i="1" dirty="0" err="1" smtClean="0">
                <a:latin typeface="Times New Roman" panose="02020603050405020304" pitchFamily="18" charset="0"/>
                <a:cs typeface="Times New Roman" panose="02020603050405020304" pitchFamily="18" charset="0"/>
              </a:rPr>
              <a:t>освіти</a:t>
            </a:r>
            <a:endParaRPr lang="ru-RU" sz="2000" i="1" dirty="0">
              <a:latin typeface="Times New Roman" panose="02020603050405020304" pitchFamily="18" charset="0"/>
              <a:cs typeface="Times New Roman" panose="02020603050405020304" pitchFamily="18" charset="0"/>
            </a:endParaRPr>
          </a:p>
          <a:p>
            <a:pPr lvl="0"/>
            <a:r>
              <a:rPr lang="uk-UA" sz="2000" i="1" dirty="0" smtClean="0">
                <a:latin typeface="Times New Roman" panose="02020603050405020304" pitchFamily="18" charset="0"/>
                <a:cs typeface="Times New Roman" panose="02020603050405020304" pitchFamily="18" charset="0"/>
              </a:rPr>
              <a:t>8. </a:t>
            </a:r>
            <a:r>
              <a:rPr lang="ru-RU" sz="2000" i="1" dirty="0">
                <a:latin typeface="Times New Roman" panose="02020603050405020304" pitchFamily="18" charset="0"/>
                <a:cs typeface="Times New Roman" panose="02020603050405020304" pitchFamily="18" charset="0"/>
              </a:rPr>
              <a:t> </a:t>
            </a:r>
            <a:r>
              <a:rPr lang="ru-RU" sz="2000" i="1" dirty="0" err="1" smtClean="0">
                <a:latin typeface="Times New Roman" panose="02020603050405020304" pitchFamily="18" charset="0"/>
                <a:cs typeface="Times New Roman" panose="02020603050405020304" pitchFamily="18" charset="0"/>
              </a:rPr>
              <a:t>Освітня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програма</a:t>
            </a:r>
            <a:r>
              <a:rPr lang="ru-RU" sz="2000" i="1" dirty="0">
                <a:latin typeface="Times New Roman" panose="02020603050405020304" pitchFamily="18" charset="0"/>
                <a:cs typeface="Times New Roman" panose="02020603050405020304" pitchFamily="18" charset="0"/>
              </a:rPr>
              <a:t> для </a:t>
            </a:r>
            <a:r>
              <a:rPr lang="ru-RU" sz="2000" i="1" dirty="0" err="1">
                <a:latin typeface="Times New Roman" panose="02020603050405020304" pitchFamily="18" charset="0"/>
                <a:cs typeface="Times New Roman" panose="02020603050405020304" pitchFamily="18" charset="0"/>
              </a:rPr>
              <a:t>дітей</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a:t>
            </a:r>
            <a:r>
              <a:rPr lang="ru-RU" sz="2000" i="1" dirty="0">
                <a:latin typeface="Times New Roman" panose="02020603050405020304" pitchFamily="18" charset="0"/>
                <a:cs typeface="Times New Roman" panose="02020603050405020304" pitchFamily="18" charset="0"/>
              </a:rPr>
              <a:t> 2 до 7 </a:t>
            </a:r>
            <a:r>
              <a:rPr lang="ru-RU" sz="2000" i="1" dirty="0" err="1">
                <a:latin typeface="Times New Roman" panose="02020603050405020304" pitchFamily="18" charset="0"/>
                <a:cs typeface="Times New Roman" panose="02020603050405020304" pitchFamily="18" charset="0"/>
              </a:rPr>
              <a:t>років</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Дитина</a:t>
            </a:r>
            <a:r>
              <a:rPr lang="ru-RU" sz="2000" i="1" dirty="0">
                <a:latin typeface="Times New Roman" panose="02020603050405020304" pitchFamily="18" charset="0"/>
                <a:cs typeface="Times New Roman" panose="02020603050405020304" pitchFamily="18" charset="0"/>
              </a:rPr>
              <a:t>» </a:t>
            </a:r>
            <a:endParaRPr lang="uk-UA" sz="2000" i="1" dirty="0">
              <a:latin typeface="Times New Roman" panose="02020603050405020304" pitchFamily="18" charset="0"/>
              <a:cs typeface="Times New Roman" panose="02020603050405020304" pitchFamily="18" charset="0"/>
            </a:endParaRPr>
          </a:p>
          <a:p>
            <a:endParaRPr lang="uk-UA" dirty="0"/>
          </a:p>
        </p:txBody>
      </p:sp>
      <p:pic>
        <p:nvPicPr>
          <p:cNvPr id="3074" name="Picture 2" descr="Законодавча та нормативна база освіти - ЖПШ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5168" y="4431976"/>
            <a:ext cx="2620831" cy="221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94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228600" lvl="0" indent="-228600" algn="ctr">
              <a:spcBef>
                <a:spcPts val="1000"/>
              </a:spcBef>
            </a:pPr>
            <a:r>
              <a:rPr lang="uk-UA" sz="1100" dirty="0" smtClean="0">
                <a:solidFill>
                  <a:srgbClr val="292F33"/>
                </a:solidFill>
                <a:latin typeface="Times New Roman" panose="02020603050405020304" pitchFamily="18" charset="0"/>
                <a:ea typeface="+mn-ea"/>
                <a:cs typeface="Times New Roman" panose="02020603050405020304" pitchFamily="18" charset="0"/>
              </a:rPr>
              <a:t/>
            </a:r>
            <a:br>
              <a:rPr lang="uk-UA" sz="1100" dirty="0" smtClean="0">
                <a:solidFill>
                  <a:srgbClr val="292F33"/>
                </a:solidFill>
                <a:latin typeface="Times New Roman" panose="02020603050405020304" pitchFamily="18" charset="0"/>
                <a:ea typeface="+mn-ea"/>
                <a:cs typeface="Times New Roman" panose="02020603050405020304" pitchFamily="18" charset="0"/>
              </a:rPr>
            </a:br>
            <a:r>
              <a:rPr lang="uk-UA" sz="1100" dirty="0">
                <a:solidFill>
                  <a:srgbClr val="292F33"/>
                </a:solidFill>
                <a:latin typeface="Times New Roman" panose="02020603050405020304" pitchFamily="18" charset="0"/>
                <a:ea typeface="+mn-ea"/>
                <a:cs typeface="Times New Roman" panose="02020603050405020304" pitchFamily="18" charset="0"/>
              </a:rPr>
              <a:t/>
            </a:r>
            <a:br>
              <a:rPr lang="uk-UA" sz="1100" dirty="0">
                <a:solidFill>
                  <a:srgbClr val="292F33"/>
                </a:solidFill>
                <a:latin typeface="Times New Roman" panose="02020603050405020304" pitchFamily="18" charset="0"/>
                <a:ea typeface="+mn-ea"/>
                <a:cs typeface="Times New Roman" panose="02020603050405020304" pitchFamily="18" charset="0"/>
              </a:rPr>
            </a:br>
            <a:r>
              <a:rPr lang="uk-UA" sz="1100" dirty="0" smtClean="0">
                <a:solidFill>
                  <a:srgbClr val="292F33"/>
                </a:solidFill>
                <a:latin typeface="Times New Roman" panose="02020603050405020304" pitchFamily="18" charset="0"/>
                <a:ea typeface="+mn-ea"/>
                <a:cs typeface="Times New Roman" panose="02020603050405020304" pitchFamily="18" charset="0"/>
              </a:rPr>
              <a:t/>
            </a:r>
            <a:br>
              <a:rPr lang="uk-UA" sz="1100" dirty="0" smtClean="0">
                <a:solidFill>
                  <a:srgbClr val="292F33"/>
                </a:solidFill>
                <a:latin typeface="Times New Roman" panose="02020603050405020304" pitchFamily="18" charset="0"/>
                <a:ea typeface="+mn-ea"/>
                <a:cs typeface="Times New Roman" panose="02020603050405020304" pitchFamily="18" charset="0"/>
              </a:rPr>
            </a:br>
            <a:r>
              <a:rPr lang="uk-UA" sz="1100" dirty="0">
                <a:solidFill>
                  <a:srgbClr val="292F33"/>
                </a:solidFill>
                <a:latin typeface="Times New Roman" panose="02020603050405020304" pitchFamily="18" charset="0"/>
                <a:ea typeface="+mn-ea"/>
                <a:cs typeface="Times New Roman" panose="02020603050405020304" pitchFamily="18" charset="0"/>
              </a:rPr>
              <a:t/>
            </a:r>
            <a:br>
              <a:rPr lang="uk-UA" sz="1100" dirty="0">
                <a:solidFill>
                  <a:srgbClr val="292F33"/>
                </a:solidFill>
                <a:latin typeface="Times New Roman" panose="02020603050405020304" pitchFamily="18" charset="0"/>
                <a:ea typeface="+mn-ea"/>
                <a:cs typeface="Times New Roman" panose="02020603050405020304" pitchFamily="18" charset="0"/>
              </a:rPr>
            </a:br>
            <a:r>
              <a:rPr lang="uk-UA" sz="1100" dirty="0" smtClean="0">
                <a:solidFill>
                  <a:srgbClr val="292F33"/>
                </a:solidFill>
                <a:latin typeface="Times New Roman" panose="02020603050405020304" pitchFamily="18" charset="0"/>
                <a:ea typeface="+mn-ea"/>
                <a:cs typeface="Times New Roman" panose="02020603050405020304" pitchFamily="18" charset="0"/>
              </a:rPr>
              <a:t/>
            </a:r>
            <a:br>
              <a:rPr lang="uk-UA" sz="1100" dirty="0" smtClean="0">
                <a:solidFill>
                  <a:srgbClr val="292F33"/>
                </a:solidFill>
                <a:latin typeface="Times New Roman" panose="02020603050405020304" pitchFamily="18" charset="0"/>
                <a:ea typeface="+mn-ea"/>
                <a:cs typeface="Times New Roman" panose="02020603050405020304" pitchFamily="18" charset="0"/>
              </a:rPr>
            </a:br>
            <a:r>
              <a:rPr lang="uk-UA" sz="1100" dirty="0">
                <a:solidFill>
                  <a:srgbClr val="292F33"/>
                </a:solidFill>
                <a:latin typeface="Times New Roman" panose="02020603050405020304" pitchFamily="18" charset="0"/>
                <a:ea typeface="+mn-ea"/>
                <a:cs typeface="Times New Roman" panose="02020603050405020304" pitchFamily="18" charset="0"/>
              </a:rPr>
              <a:t/>
            </a:r>
            <a:br>
              <a:rPr lang="uk-UA" sz="1100" dirty="0">
                <a:solidFill>
                  <a:srgbClr val="292F33"/>
                </a:solidFill>
                <a:latin typeface="Times New Roman" panose="02020603050405020304" pitchFamily="18" charset="0"/>
                <a:ea typeface="+mn-ea"/>
                <a:cs typeface="Times New Roman" panose="02020603050405020304" pitchFamily="18" charset="0"/>
              </a:rPr>
            </a:br>
            <a:r>
              <a:rPr lang="uk-UA" sz="1100" dirty="0" smtClean="0">
                <a:solidFill>
                  <a:srgbClr val="292F33"/>
                </a:solidFill>
                <a:latin typeface="Times New Roman" panose="02020603050405020304" pitchFamily="18" charset="0"/>
                <a:ea typeface="+mn-ea"/>
                <a:cs typeface="Times New Roman" panose="02020603050405020304" pitchFamily="18" charset="0"/>
              </a:rPr>
              <a:t/>
            </a:r>
            <a:br>
              <a:rPr lang="uk-UA" sz="1100" dirty="0" smtClean="0">
                <a:solidFill>
                  <a:srgbClr val="292F33"/>
                </a:solidFill>
                <a:latin typeface="Times New Roman" panose="02020603050405020304" pitchFamily="18" charset="0"/>
                <a:ea typeface="+mn-ea"/>
                <a:cs typeface="Times New Roman" panose="02020603050405020304" pitchFamily="18" charset="0"/>
              </a:rPr>
            </a:br>
            <a:r>
              <a:rPr lang="uk-UA" sz="1100" dirty="0">
                <a:solidFill>
                  <a:srgbClr val="292F33"/>
                </a:solidFill>
                <a:latin typeface="Times New Roman" panose="02020603050405020304" pitchFamily="18" charset="0"/>
                <a:ea typeface="+mn-ea"/>
                <a:cs typeface="Times New Roman" panose="02020603050405020304" pitchFamily="18" charset="0"/>
              </a:rPr>
              <a:t/>
            </a:r>
            <a:br>
              <a:rPr lang="uk-UA" sz="1100" dirty="0">
                <a:solidFill>
                  <a:srgbClr val="292F33"/>
                </a:solidFill>
                <a:latin typeface="Times New Roman" panose="02020603050405020304" pitchFamily="18" charset="0"/>
                <a:ea typeface="+mn-ea"/>
                <a:cs typeface="Times New Roman" panose="02020603050405020304" pitchFamily="18" charset="0"/>
              </a:rPr>
            </a:br>
            <a:r>
              <a:rPr lang="uk-UA" sz="4000" i="1" dirty="0" smtClean="0">
                <a:latin typeface="Times New Roman" panose="02020603050405020304" pitchFamily="18" charset="0"/>
                <a:ea typeface="+mn-ea"/>
                <a:cs typeface="Times New Roman" panose="02020603050405020304" pitchFamily="18" charset="0"/>
              </a:rPr>
              <a:t>Нормативно-правова </a:t>
            </a:r>
            <a:r>
              <a:rPr lang="uk-UA" sz="4000" i="1" dirty="0">
                <a:latin typeface="Times New Roman" panose="02020603050405020304" pitchFamily="18" charset="0"/>
                <a:ea typeface="+mn-ea"/>
                <a:cs typeface="Times New Roman" panose="02020603050405020304" pitchFamily="18" charset="0"/>
              </a:rPr>
              <a:t>база ЗДО: закони, освітні програми та постанови</a:t>
            </a:r>
            <a:r>
              <a:rPr lang="uk-UA" sz="4000" i="1" dirty="0">
                <a:solidFill>
                  <a:srgbClr val="292F33"/>
                </a:solidFill>
                <a:latin typeface="Times New Roman" panose="02020603050405020304" pitchFamily="18" charset="0"/>
                <a:ea typeface="+mn-ea"/>
                <a:cs typeface="Times New Roman" panose="02020603050405020304" pitchFamily="18" charset="0"/>
              </a:rPr>
              <a:t/>
            </a:r>
            <a:br>
              <a:rPr lang="uk-UA" sz="4000" i="1" dirty="0">
                <a:solidFill>
                  <a:srgbClr val="292F33"/>
                </a:solidFill>
                <a:latin typeface="Times New Roman" panose="02020603050405020304" pitchFamily="18" charset="0"/>
                <a:ea typeface="+mn-ea"/>
                <a:cs typeface="Times New Roman" panose="02020603050405020304" pitchFamily="18" charset="0"/>
              </a:rPr>
            </a:br>
            <a:endParaRPr lang="uk-UA" sz="9600"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1000" y="1494000"/>
            <a:ext cx="11970000" cy="5130000"/>
          </a:xfrm>
        </p:spPr>
        <p:txBody>
          <a:bodyPr>
            <a:normAutofit fontScale="25000" lnSpcReduction="20000"/>
          </a:bodyPr>
          <a:lstStyle/>
          <a:p>
            <a:pPr marL="72000" indent="-72000">
              <a:lnSpc>
                <a:spcPct val="120000"/>
              </a:lnSpc>
              <a:spcBef>
                <a:spcPts val="0"/>
              </a:spcBef>
              <a:buFont typeface="Arial"/>
              <a:buChar char="•"/>
            </a:pPr>
            <a:r>
              <a:rPr lang="uk-UA" sz="5600" i="1" dirty="0" smtClean="0">
                <a:solidFill>
                  <a:schemeClr val="tx1"/>
                </a:solidFill>
                <a:latin typeface="Times New Roman" panose="02020603050405020304" pitchFamily="18" charset="0"/>
                <a:cs typeface="Times New Roman" panose="02020603050405020304" pitchFamily="18" charset="0"/>
              </a:rPr>
              <a:t>Конституція </a:t>
            </a:r>
            <a:r>
              <a:rPr lang="uk-UA" sz="5600" i="1" dirty="0">
                <a:solidFill>
                  <a:schemeClr val="tx1"/>
                </a:solidFill>
                <a:latin typeface="Times New Roman" panose="02020603050405020304" pitchFamily="18" charset="0"/>
                <a:cs typeface="Times New Roman" panose="02020603050405020304" pitchFamily="18" charset="0"/>
              </a:rPr>
              <a:t>України</a:t>
            </a:r>
          </a:p>
          <a:p>
            <a:pPr marL="72000" indent="-72000">
              <a:lnSpc>
                <a:spcPct val="120000"/>
              </a:lnSpc>
              <a:spcBef>
                <a:spcPts val="0"/>
              </a:spcBef>
            </a:pPr>
            <a:r>
              <a:rPr lang="uk-UA" sz="5600" b="1" i="1" dirty="0">
                <a:solidFill>
                  <a:schemeClr val="tx1"/>
                </a:solidFill>
                <a:latin typeface="Times New Roman" panose="02020603050405020304" pitchFamily="18" charset="0"/>
                <a:cs typeface="Times New Roman" panose="02020603050405020304" pitchFamily="18" charset="0"/>
              </a:rPr>
              <a:t>Закони України:</a:t>
            </a:r>
            <a:endParaRPr lang="uk-UA" sz="5600" i="1" dirty="0">
              <a:solidFill>
                <a:schemeClr val="tx1"/>
              </a:solidFill>
              <a:latin typeface="Times New Roman" panose="02020603050405020304" pitchFamily="18" charset="0"/>
              <a:cs typeface="Times New Roman" panose="02020603050405020304" pitchFamily="18" charset="0"/>
            </a:endParaRP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«Про освіту» (редакція від          16. 01. 2020</a:t>
            </a:r>
            <a:r>
              <a:rPr lang="uk-UA" sz="5600" i="1" dirty="0" smtClean="0">
                <a:solidFill>
                  <a:schemeClr val="tx1"/>
                </a:solidFill>
                <a:latin typeface="Times New Roman" panose="02020603050405020304" pitchFamily="18" charset="0"/>
                <a:cs typeface="Times New Roman" panose="02020603050405020304" pitchFamily="18" charset="0"/>
              </a:rPr>
              <a:t>);</a:t>
            </a:r>
            <a:endParaRPr lang="uk-UA" sz="5600" i="1" dirty="0">
              <a:solidFill>
                <a:schemeClr val="tx1"/>
              </a:solidFill>
              <a:latin typeface="Times New Roman" panose="02020603050405020304" pitchFamily="18" charset="0"/>
              <a:cs typeface="Times New Roman" panose="02020603050405020304" pitchFamily="18" charset="0"/>
            </a:endParaRP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«Про дошкільну освіту» (редакція від 16. 07. 2019);</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«Про охорону дитинства» (редакція від 09. 08. 2019);</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«Про місцеве самоврядування в Україні» (редакція від 01. 03. 2020);</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Конвенція про права дитини (редакція від 20.11.2014);</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Базовий компонент дошкільної освіти;</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Концепція національного патріотичного виховання дітей та молоді (редакція від 29. 07. 2019) та інших нормативних документів, які стосуються дошкільної освіти</a:t>
            </a:r>
          </a:p>
          <a:p>
            <a:pPr marL="72000" indent="-72000">
              <a:lnSpc>
                <a:spcPct val="120000"/>
              </a:lnSpc>
              <a:spcBef>
                <a:spcPts val="0"/>
              </a:spcBef>
            </a:pPr>
            <a:r>
              <a:rPr lang="uk-UA" sz="5600" b="1" i="1" dirty="0">
                <a:solidFill>
                  <a:schemeClr val="tx1"/>
                </a:solidFill>
                <a:latin typeface="Times New Roman" panose="02020603050405020304" pitchFamily="18" charset="0"/>
                <a:cs typeface="Times New Roman" panose="02020603050405020304" pitchFamily="18" charset="0"/>
              </a:rPr>
              <a:t>Завдання дошкільної освіти</a:t>
            </a:r>
            <a:endParaRPr lang="uk-UA" sz="5600" i="1" dirty="0">
              <a:solidFill>
                <a:schemeClr val="tx1"/>
              </a:solidFill>
              <a:latin typeface="Times New Roman" panose="02020603050405020304" pitchFamily="18" charset="0"/>
              <a:cs typeface="Times New Roman" panose="02020603050405020304" pitchFamily="18" charset="0"/>
            </a:endParaRP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Стаття 7 Закону України «Про дошкільну освіту» </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збереження та зміцнення фізичного, психічного і духовного здоров'я дитини;</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виховання у дітей любові до України, шанобливого ставлення до родини, поваги до народних традицій і звичаїв, державної мови, регіональних мов або мов меншин та рідної мови, національних цінностей Українського народу, а також цінностей інших націй і народів, свідомого ставлення до себе, оточення та довкілля;</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формування особистості дитини, розвиток її творчих здібностей, набуття нею соціального досвіду;</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виконання вимог Базового компонента дошкільної освіти, забезпечення соціальної адаптації та готовності продовжувати освіту;</a:t>
            </a:r>
          </a:p>
          <a:p>
            <a:pPr marL="72000" indent="-72000">
              <a:lnSpc>
                <a:spcPct val="120000"/>
              </a:lnSpc>
              <a:spcBef>
                <a:spcPts val="0"/>
              </a:spcBef>
              <a:buFont typeface="Arial"/>
              <a:buChar char="•"/>
            </a:pPr>
            <a:r>
              <a:rPr lang="uk-UA" sz="5600" i="1" dirty="0">
                <a:solidFill>
                  <a:schemeClr val="tx1"/>
                </a:solidFill>
                <a:latin typeface="Times New Roman" panose="02020603050405020304" pitchFamily="18" charset="0"/>
                <a:cs typeface="Times New Roman" panose="02020603050405020304" pitchFamily="18" charset="0"/>
              </a:rPr>
              <a:t>здійснення соціально-педагогічного патронату сім'ї.</a:t>
            </a:r>
          </a:p>
          <a:p>
            <a:pPr marL="72000" indent="-72000">
              <a:lnSpc>
                <a:spcPct val="120000"/>
              </a:lnSpc>
              <a:spcBef>
                <a:spcPts val="0"/>
              </a:spcBef>
            </a:pPr>
            <a:r>
              <a:rPr lang="uk-UA" sz="5600" i="1" dirty="0">
                <a:solidFill>
                  <a:schemeClr val="tx1"/>
                </a:solidFill>
                <a:latin typeface="Times New Roman" panose="02020603050405020304" pitchFamily="18" charset="0"/>
                <a:cs typeface="Times New Roman" panose="02020603050405020304" pitchFamily="18" charset="0"/>
              </a:rPr>
              <a:t>О</a:t>
            </a:r>
            <a:r>
              <a:rPr lang="uk-UA" sz="5600" b="1" i="1" dirty="0">
                <a:solidFill>
                  <a:schemeClr val="tx1"/>
                </a:solidFill>
                <a:latin typeface="Times New Roman" panose="02020603050405020304" pitchFamily="18" charset="0"/>
                <a:cs typeface="Times New Roman" panose="02020603050405020304" pitchFamily="18" charset="0"/>
              </a:rPr>
              <a:t>світня програма ЗДО</a:t>
            </a:r>
            <a:br>
              <a:rPr lang="uk-UA" sz="5600" b="1" i="1" dirty="0">
                <a:solidFill>
                  <a:schemeClr val="tx1"/>
                </a:solidFill>
                <a:latin typeface="Times New Roman" panose="02020603050405020304" pitchFamily="18" charset="0"/>
                <a:cs typeface="Times New Roman" panose="02020603050405020304" pitchFamily="18" charset="0"/>
              </a:rPr>
            </a:br>
            <a:r>
              <a:rPr lang="uk-UA" sz="5600" i="1" dirty="0">
                <a:solidFill>
                  <a:schemeClr val="tx1"/>
                </a:solidFill>
                <a:latin typeface="Times New Roman" panose="02020603050405020304" pitchFamily="18" charset="0"/>
                <a:cs typeface="Times New Roman" panose="02020603050405020304" pitchFamily="18" charset="0"/>
              </a:rPr>
              <a:t>Освітні програми розробляються закладами освіти, науковими установами, іншими суб’єктами освітньої діяльності та затверджуються відповідно до цього Закону та спеціальних законів (Стаття 33 Закону України «Про освіту»). </a:t>
            </a:r>
          </a:p>
          <a:p>
            <a:pPr marL="0" indent="0">
              <a:buNone/>
            </a:pPr>
            <a:endParaRPr lang="uk-UA" dirty="0">
              <a:solidFill>
                <a:srgbClr val="292F33"/>
              </a:solidFill>
              <a:latin typeface="Roboto"/>
            </a:endParaRPr>
          </a:p>
        </p:txBody>
      </p:sp>
      <p:pic>
        <p:nvPicPr>
          <p:cNvPr id="4098" name="Picture 2" descr="Нормативно-правова база вихователя ГПД - Сайт Сербіненко Н.І. Патріо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1000" y="1503955"/>
            <a:ext cx="4005000" cy="1589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1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000" y="63255"/>
            <a:ext cx="11520000" cy="6605745"/>
          </a:xfrm>
        </p:spPr>
        <p:txBody>
          <a:bodyPr>
            <a:noAutofit/>
          </a:bodyPr>
          <a:lstStyle/>
          <a:p>
            <a:pPr marL="228600" lvl="0" indent="-228600">
              <a:spcBef>
                <a:spcPts val="1000"/>
              </a:spcBef>
            </a:pPr>
            <a:r>
              <a:rPr lang="uk-UA" sz="1400" dirty="0" smtClean="0">
                <a:solidFill>
                  <a:srgbClr val="292F33"/>
                </a:solidFill>
                <a:latin typeface="Times New Roman" panose="02020603050405020304" pitchFamily="18" charset="0"/>
                <a:ea typeface="+mn-ea"/>
                <a:cs typeface="Times New Roman" panose="02020603050405020304" pitchFamily="18" charset="0"/>
              </a:rPr>
              <a:t/>
            </a:r>
            <a:br>
              <a:rPr lang="uk-UA" sz="1400" dirty="0" smtClean="0">
                <a:solidFill>
                  <a:srgbClr val="292F33"/>
                </a:solidFill>
                <a:latin typeface="Times New Roman" panose="02020603050405020304" pitchFamily="18" charset="0"/>
                <a:ea typeface="+mn-ea"/>
                <a:cs typeface="Times New Roman" panose="02020603050405020304" pitchFamily="18" charset="0"/>
              </a:rPr>
            </a:br>
            <a:r>
              <a:rPr lang="uk-UA" sz="1400" dirty="0">
                <a:solidFill>
                  <a:srgbClr val="292F33"/>
                </a:solidFill>
                <a:latin typeface="Times New Roman" panose="02020603050405020304" pitchFamily="18" charset="0"/>
                <a:ea typeface="+mn-ea"/>
                <a:cs typeface="Times New Roman" panose="02020603050405020304" pitchFamily="18" charset="0"/>
              </a:rPr>
              <a:t/>
            </a:r>
            <a:br>
              <a:rPr lang="uk-UA" sz="1400" dirty="0">
                <a:solidFill>
                  <a:srgbClr val="292F33"/>
                </a:solidFill>
                <a:latin typeface="Times New Roman" panose="02020603050405020304" pitchFamily="18" charset="0"/>
                <a:ea typeface="+mn-ea"/>
                <a:cs typeface="Times New Roman" panose="02020603050405020304" pitchFamily="18" charset="0"/>
              </a:rPr>
            </a:br>
            <a:r>
              <a:rPr lang="uk-UA" sz="1400" dirty="0" smtClean="0">
                <a:solidFill>
                  <a:srgbClr val="292F33"/>
                </a:solidFill>
                <a:latin typeface="Times New Roman" panose="02020603050405020304" pitchFamily="18" charset="0"/>
                <a:ea typeface="+mn-ea"/>
                <a:cs typeface="Times New Roman" panose="02020603050405020304" pitchFamily="18" charset="0"/>
              </a:rPr>
              <a:t/>
            </a:r>
            <a:br>
              <a:rPr lang="uk-UA" sz="1400" dirty="0" smtClean="0">
                <a:solidFill>
                  <a:srgbClr val="292F33"/>
                </a:solidFill>
                <a:latin typeface="Times New Roman" panose="02020603050405020304" pitchFamily="18" charset="0"/>
                <a:ea typeface="+mn-ea"/>
                <a:cs typeface="Times New Roman" panose="02020603050405020304" pitchFamily="18" charset="0"/>
              </a:rPr>
            </a:br>
            <a:r>
              <a:rPr lang="uk-UA" sz="1400" dirty="0">
                <a:solidFill>
                  <a:srgbClr val="292F33"/>
                </a:solidFill>
                <a:latin typeface="Times New Roman" panose="02020603050405020304" pitchFamily="18" charset="0"/>
                <a:ea typeface="+mn-ea"/>
                <a:cs typeface="Times New Roman" panose="02020603050405020304" pitchFamily="18" charset="0"/>
              </a:rPr>
              <a:t/>
            </a:r>
            <a:br>
              <a:rPr lang="uk-UA" sz="1400" dirty="0">
                <a:solidFill>
                  <a:srgbClr val="292F33"/>
                </a:solidFill>
                <a:latin typeface="Times New Roman" panose="02020603050405020304" pitchFamily="18" charset="0"/>
                <a:ea typeface="+mn-ea"/>
                <a:cs typeface="Times New Roman" panose="02020603050405020304" pitchFamily="18" charset="0"/>
              </a:rPr>
            </a:br>
            <a:r>
              <a:rPr lang="uk-UA" sz="1400" dirty="0" smtClean="0">
                <a:solidFill>
                  <a:srgbClr val="292F33"/>
                </a:solidFill>
                <a:latin typeface="Times New Roman" panose="02020603050405020304" pitchFamily="18" charset="0"/>
                <a:ea typeface="+mn-ea"/>
                <a:cs typeface="Times New Roman" panose="02020603050405020304" pitchFamily="18" charset="0"/>
              </a:rPr>
              <a:t/>
            </a:r>
            <a:br>
              <a:rPr lang="uk-UA" sz="1400" dirty="0" smtClean="0">
                <a:solidFill>
                  <a:srgbClr val="292F33"/>
                </a:solidFill>
                <a:latin typeface="Times New Roman" panose="02020603050405020304" pitchFamily="18" charset="0"/>
                <a:ea typeface="+mn-ea"/>
                <a:cs typeface="Times New Roman" panose="02020603050405020304" pitchFamily="18" charset="0"/>
              </a:rPr>
            </a:br>
            <a:r>
              <a:rPr lang="uk-UA" sz="1400" dirty="0">
                <a:solidFill>
                  <a:srgbClr val="292F33"/>
                </a:solidFill>
                <a:latin typeface="Times New Roman" panose="02020603050405020304" pitchFamily="18" charset="0"/>
                <a:ea typeface="+mn-ea"/>
                <a:cs typeface="Times New Roman" panose="02020603050405020304" pitchFamily="18" charset="0"/>
              </a:rPr>
              <a:t/>
            </a:r>
            <a:br>
              <a:rPr lang="uk-UA" sz="1400" dirty="0">
                <a:solidFill>
                  <a:srgbClr val="292F33"/>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
            </a:r>
            <a:br>
              <a:rPr lang="uk-UA" sz="1400" i="1" dirty="0">
                <a:solidFill>
                  <a:schemeClr val="tx1"/>
                </a:solidFill>
                <a:latin typeface="Times New Roman" panose="02020603050405020304" pitchFamily="18" charset="0"/>
                <a:ea typeface="+mn-ea"/>
                <a:cs typeface="Times New Roman" panose="02020603050405020304" pitchFamily="18" charset="0"/>
              </a:rPr>
            </a:br>
            <a:r>
              <a:rPr lang="uk-UA" sz="1400" i="1" dirty="0" smtClean="0">
                <a:solidFill>
                  <a:schemeClr val="tx1"/>
                </a:solidFill>
                <a:latin typeface="Times New Roman" panose="02020603050405020304" pitchFamily="18" charset="0"/>
                <a:ea typeface="+mn-ea"/>
                <a:cs typeface="Times New Roman" panose="02020603050405020304" pitchFamily="18" charset="0"/>
              </a:rPr>
              <a:t>Освітня </a:t>
            </a:r>
            <a:r>
              <a:rPr lang="uk-UA" sz="1400" i="1" dirty="0">
                <a:solidFill>
                  <a:schemeClr val="tx1"/>
                </a:solidFill>
                <a:latin typeface="Times New Roman" panose="02020603050405020304" pitchFamily="18" charset="0"/>
                <a:ea typeface="+mn-ea"/>
                <a:cs typeface="Times New Roman" panose="02020603050405020304" pitchFamily="18" charset="0"/>
              </a:rPr>
              <a:t>програма </a:t>
            </a:r>
            <a:r>
              <a:rPr lang="uk-UA" sz="1400" b="0" i="1" dirty="0">
                <a:solidFill>
                  <a:schemeClr val="tx1"/>
                </a:solidFill>
                <a:latin typeface="Times New Roman" panose="02020603050405020304" pitchFamily="18" charset="0"/>
                <a:ea typeface="+mn-ea"/>
                <a:cs typeface="Times New Roman" panose="02020603050405020304" pitchFamily="18" charset="0"/>
              </a:rPr>
              <a:t>– це єдиний комплекс освітніх компонентів, спланованих і організованих закладом дошкільної освіти для досягнення вихованцями результатів навчання (набуття </a:t>
            </a:r>
            <a:r>
              <a:rPr lang="uk-UA" sz="1400" b="0" i="1" dirty="0" err="1">
                <a:solidFill>
                  <a:schemeClr val="tx1"/>
                </a:solidFill>
                <a:latin typeface="Times New Roman" panose="02020603050405020304" pitchFamily="18" charset="0"/>
                <a:ea typeface="+mn-ea"/>
                <a:cs typeface="Times New Roman" panose="02020603050405020304" pitchFamily="18" charset="0"/>
              </a:rPr>
              <a:t>компетентностей</a:t>
            </a:r>
            <a:r>
              <a:rPr lang="uk-UA" sz="1400" b="0" i="1" dirty="0">
                <a:solidFill>
                  <a:schemeClr val="tx1"/>
                </a:solidFill>
                <a:latin typeface="Times New Roman" panose="02020603050405020304" pitchFamily="18" charset="0"/>
                <a:ea typeface="+mn-ea"/>
                <a:cs typeface="Times New Roman" panose="02020603050405020304" pitchFamily="18" charset="0"/>
              </a:rPr>
              <a:t>), визначених Базовим компонентом дошкільної освіти </a:t>
            </a:r>
            <a:r>
              <a:rPr lang="uk-UA" sz="1400" b="0" i="1" dirty="0" smtClean="0">
                <a:solidFill>
                  <a:schemeClr val="tx1"/>
                </a:solidFill>
                <a:latin typeface="Times New Roman" panose="02020603050405020304" pitchFamily="18" charset="0"/>
                <a:ea typeface="+mn-ea"/>
                <a:cs typeface="Times New Roman" panose="02020603050405020304" pitchFamily="18" charset="0"/>
              </a:rPr>
              <a:t/>
            </a:r>
            <a:br>
              <a:rPr lang="uk-UA" sz="1400" b="0" i="1" dirty="0" smtClean="0">
                <a:solidFill>
                  <a:schemeClr val="tx1"/>
                </a:solidFill>
                <a:latin typeface="Times New Roman" panose="02020603050405020304" pitchFamily="18" charset="0"/>
                <a:ea typeface="+mn-ea"/>
                <a:cs typeface="Times New Roman" panose="02020603050405020304" pitchFamily="18" charset="0"/>
              </a:rPr>
            </a:br>
            <a:r>
              <a:rPr lang="uk-UA" sz="1400" i="1" dirty="0" smtClean="0">
                <a:solidFill>
                  <a:schemeClr val="tx1"/>
                </a:solidFill>
                <a:latin typeface="Times New Roman" panose="02020603050405020304" pitchFamily="18" charset="0"/>
                <a:ea typeface="+mn-ea"/>
                <a:cs typeface="Times New Roman" panose="02020603050405020304" pitchFamily="18" charset="0"/>
              </a:rPr>
              <a:t>(</a:t>
            </a:r>
            <a:r>
              <a:rPr lang="uk-UA" sz="1400" i="1" dirty="0">
                <a:solidFill>
                  <a:schemeClr val="tx1"/>
                </a:solidFill>
                <a:latin typeface="Times New Roman" panose="02020603050405020304" pitchFamily="18" charset="0"/>
                <a:ea typeface="+mn-ea"/>
                <a:cs typeface="Times New Roman" panose="02020603050405020304" pitchFamily="18" charset="0"/>
              </a:rPr>
              <a:t>Стаття 23 Закону України «Про дошкільну освіту»).</a:t>
            </a:r>
            <a:r>
              <a:rPr lang="uk-UA" sz="1400" b="0" i="1" dirty="0">
                <a:solidFill>
                  <a:schemeClr val="tx1"/>
                </a:solidFill>
                <a:latin typeface="Times New Roman" panose="02020603050405020304" pitchFamily="18" charset="0"/>
                <a:ea typeface="+mn-ea"/>
                <a:cs typeface="Times New Roman" panose="02020603050405020304" pitchFamily="18" charset="0"/>
              </a:rPr>
              <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Освітня програма має містити:</a:t>
            </a:r>
            <a:br>
              <a:rPr lang="uk-UA" sz="140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загальний обсяг навантаження та очікувані результати навчання здобувачів освіти;</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перелік, зміст, тривалість і взаємозв’язок освітніх галузей та/або предметів, дисциплін тощо, логічну послідовність їх вивчення;</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форми організації освітнього процесу;</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опис та інструменти системи внутрішнього забезпечення якості освіти;</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інші освітні компоненти, за рішенням закладу дошкільної освіти, (П. 2 ст. 23 Закону України «Про дошкільну освіту»).</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Зміст освітньої програми повинен передбачати:</a:t>
            </a:r>
            <a:r>
              <a:rPr lang="uk-UA" sz="1400" b="0" i="1" dirty="0">
                <a:solidFill>
                  <a:schemeClr val="tx1"/>
                </a:solidFill>
                <a:latin typeface="Times New Roman" panose="02020603050405020304" pitchFamily="18" charset="0"/>
                <a:ea typeface="+mn-ea"/>
                <a:cs typeface="Times New Roman" panose="02020603050405020304" pitchFamily="18" charset="0"/>
              </a:rPr>
              <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формування основ соціальної адаптації та життєвої компетентності дитини;</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виховання елементів </a:t>
            </a:r>
            <a:r>
              <a:rPr lang="uk-UA" sz="1400" b="0" i="1" dirty="0" err="1">
                <a:solidFill>
                  <a:schemeClr val="tx1"/>
                </a:solidFill>
                <a:latin typeface="Times New Roman" panose="02020603050405020304" pitchFamily="18" charset="0"/>
                <a:ea typeface="+mn-ea"/>
                <a:cs typeface="Times New Roman" panose="02020603050405020304" pitchFamily="18" charset="0"/>
              </a:rPr>
              <a:t>природодоцільного</a:t>
            </a:r>
            <a:r>
              <a:rPr lang="uk-UA" sz="1400" b="0" i="1" dirty="0">
                <a:solidFill>
                  <a:schemeClr val="tx1"/>
                </a:solidFill>
                <a:latin typeface="Times New Roman" panose="02020603050405020304" pitchFamily="18" charset="0"/>
                <a:ea typeface="+mn-ea"/>
                <a:cs typeface="Times New Roman" panose="02020603050405020304" pitchFamily="18" charset="0"/>
              </a:rPr>
              <a:t> світогляду, розвиток позитивного </a:t>
            </a:r>
            <a:r>
              <a:rPr lang="uk-UA" sz="1400" b="0" i="1" dirty="0" err="1" smtClean="0">
                <a:solidFill>
                  <a:schemeClr val="tx1"/>
                </a:solidFill>
                <a:latin typeface="Times New Roman" panose="02020603050405020304" pitchFamily="18" charset="0"/>
                <a:ea typeface="+mn-ea"/>
                <a:cs typeface="Times New Roman" panose="02020603050405020304" pitchFamily="18" charset="0"/>
              </a:rPr>
              <a:t>емоційно</a:t>
            </a:r>
            <a:r>
              <a:rPr lang="uk-UA" sz="1400" b="0" i="1" dirty="0" smtClean="0">
                <a:solidFill>
                  <a:schemeClr val="tx1"/>
                </a:solidFill>
                <a:latin typeface="Times New Roman" panose="02020603050405020304" pitchFamily="18" charset="0"/>
                <a:ea typeface="+mn-ea"/>
                <a:cs typeface="Times New Roman" panose="02020603050405020304" pitchFamily="18" charset="0"/>
              </a:rPr>
              <a:t>-ціннісного </a:t>
            </a:r>
            <a:r>
              <a:rPr lang="uk-UA" sz="1400" b="0" i="1" dirty="0">
                <a:solidFill>
                  <a:schemeClr val="tx1"/>
                </a:solidFill>
                <a:latin typeface="Times New Roman" panose="02020603050405020304" pitchFamily="18" charset="0"/>
                <a:ea typeface="+mn-ea"/>
                <a:cs typeface="Times New Roman" panose="02020603050405020304" pitchFamily="18" charset="0"/>
              </a:rPr>
              <a:t>ставлення до довкілля;</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утвердження </a:t>
            </a:r>
            <a:r>
              <a:rPr lang="uk-UA" sz="1400" b="0" i="1" dirty="0" err="1">
                <a:solidFill>
                  <a:schemeClr val="tx1"/>
                </a:solidFill>
                <a:latin typeface="Times New Roman" panose="02020603050405020304" pitchFamily="18" charset="0"/>
                <a:ea typeface="+mn-ea"/>
                <a:cs typeface="Times New Roman" panose="02020603050405020304" pitchFamily="18" charset="0"/>
              </a:rPr>
              <a:t>емоційно</a:t>
            </a:r>
            <a:r>
              <a:rPr lang="uk-UA" sz="1400" b="0" i="1" dirty="0">
                <a:solidFill>
                  <a:schemeClr val="tx1"/>
                </a:solidFill>
                <a:latin typeface="Times New Roman" panose="02020603050405020304" pitchFamily="18" charset="0"/>
                <a:ea typeface="+mn-ea"/>
                <a:cs typeface="Times New Roman" panose="02020603050405020304" pitchFamily="18" charset="0"/>
              </a:rPr>
              <a:t>-ціннісного ставлення до практичної та духовної діяльності людини;</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розвиток потреби в реалізації власних творчих здібностей (П. 3 ст. 23 Закону України «Про дошкільну освіту»).</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Педагогічна рада ЗДО</a:t>
            </a:r>
            <a:br>
              <a:rPr lang="uk-UA" sz="140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Стаття 20 закону України «Про дошкільну освіту»</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Схвалює освітню програму закладу, оцінює результативність її виконання та виконання Базового компонента дошкільної освіти, хід якісного виконання програм розвитку, виховання і навчання дітей у кожній віковій групі;</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формує систему та затверджує процедури внутрішнього забезпечення якості освіти, зокрема систему та механізми забезпечення академічної доброчесності;</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розглядає питання вдосконалення організації освітнього процесу у закладі;</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розглядає питання впровадження в освітній процес найкращого педагогічного досвіду та інновацій, участі в дослідницькій, експериментальній, інноваційній діяльності, співпраці з іншими закладами освіти, науковими установами, фізичними та юридичними особами, які сприяють розвитку освіти тощо.</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Навчально-методичне забезпечення: правові засади</a:t>
            </a:r>
            <a:r>
              <a:rPr lang="uk-UA" sz="1400" b="0" i="1" dirty="0">
                <a:solidFill>
                  <a:schemeClr val="tx1"/>
                </a:solidFill>
                <a:latin typeface="Times New Roman" panose="02020603050405020304" pitchFamily="18" charset="0"/>
                <a:ea typeface="+mn-ea"/>
                <a:cs typeface="Times New Roman" panose="02020603050405020304" pitchFamily="18" charset="0"/>
              </a:rPr>
              <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Закони України «Про освіту», «Про дошкільну освіту», «Про видавничу справу»;</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Державний стандарт України «Видання. Основні види. Терміни та визначення»;</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Базовий компонент дошкільної освіти;</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b="0" i="1" dirty="0">
                <a:solidFill>
                  <a:schemeClr val="tx1"/>
                </a:solidFill>
                <a:latin typeface="Times New Roman" panose="02020603050405020304" pitchFamily="18" charset="0"/>
                <a:ea typeface="+mn-ea"/>
                <a:cs typeface="Times New Roman" panose="02020603050405020304" pitchFamily="18" charset="0"/>
              </a:rPr>
              <a:t>Порядок надання навчальній літературі, засобам навчання і навчальному обладнанню грифів та </a:t>
            </a:r>
            <a:r>
              <a:rPr lang="uk-UA" sz="1400" b="0" i="1" dirty="0" err="1">
                <a:solidFill>
                  <a:schemeClr val="tx1"/>
                </a:solidFill>
                <a:latin typeface="Times New Roman" panose="02020603050405020304" pitchFamily="18" charset="0"/>
                <a:ea typeface="+mn-ea"/>
                <a:cs typeface="Times New Roman" panose="02020603050405020304" pitchFamily="18" charset="0"/>
              </a:rPr>
              <a:t>свідоцтв</a:t>
            </a:r>
            <a:r>
              <a:rPr lang="uk-UA" sz="1400" b="0" i="1" dirty="0">
                <a:solidFill>
                  <a:schemeClr val="tx1"/>
                </a:solidFill>
                <a:latin typeface="Times New Roman" panose="02020603050405020304" pitchFamily="18" charset="0"/>
                <a:ea typeface="+mn-ea"/>
                <a:cs typeface="Times New Roman" panose="02020603050405020304" pitchFamily="18" charset="0"/>
              </a:rPr>
              <a:t> Міністерства освіти і науки України (наказ МОН України від 17.06.2008 № 537);</a:t>
            </a:r>
            <a:br>
              <a:rPr lang="uk-UA" sz="1400" b="0" i="1" dirty="0">
                <a:solidFill>
                  <a:schemeClr val="tx1"/>
                </a:solidFill>
                <a:latin typeface="Times New Roman" panose="02020603050405020304" pitchFamily="18" charset="0"/>
                <a:ea typeface="+mn-ea"/>
                <a:cs typeface="Times New Roman" panose="02020603050405020304" pitchFamily="18" charset="0"/>
              </a:rPr>
            </a:br>
            <a:r>
              <a:rPr lang="uk-UA" sz="1400" i="1" dirty="0">
                <a:solidFill>
                  <a:schemeClr val="tx1"/>
                </a:solidFill>
                <a:latin typeface="Times New Roman" panose="02020603050405020304" pitchFamily="18" charset="0"/>
                <a:ea typeface="+mn-ea"/>
                <a:cs typeface="Times New Roman" panose="02020603050405020304" pitchFamily="18" charset="0"/>
              </a:rPr>
              <a:t>Нормативні документи щодо розроблення навчально-методичної літератури для дошкільної освіти</a:t>
            </a:r>
            <a:r>
              <a:rPr lang="uk-UA" sz="1400" b="0" dirty="0">
                <a:solidFill>
                  <a:srgbClr val="292F33"/>
                </a:solidFill>
                <a:latin typeface="Times New Roman" panose="02020603050405020304" pitchFamily="18" charset="0"/>
                <a:ea typeface="+mn-ea"/>
                <a:cs typeface="Times New Roman" panose="02020603050405020304" pitchFamily="18" charset="0"/>
              </a:rPr>
              <a:t/>
            </a:r>
            <a:br>
              <a:rPr lang="uk-UA" sz="1400" b="0" dirty="0">
                <a:solidFill>
                  <a:srgbClr val="292F33"/>
                </a:solidFill>
                <a:latin typeface="Times New Roman" panose="02020603050405020304" pitchFamily="18" charset="0"/>
                <a:ea typeface="+mn-ea"/>
                <a:cs typeface="Times New Roman" panose="02020603050405020304" pitchFamily="18" charset="0"/>
              </a:rPr>
            </a:br>
            <a:r>
              <a:rPr lang="uk-UA" sz="900" b="0" dirty="0">
                <a:solidFill>
                  <a:srgbClr val="292F33"/>
                </a:solidFill>
                <a:latin typeface="Times New Roman" panose="02020603050405020304" pitchFamily="18" charset="0"/>
                <a:ea typeface="+mn-ea"/>
                <a:cs typeface="Times New Roman" panose="02020603050405020304" pitchFamily="18" charset="0"/>
              </a:rPr>
              <a:t/>
            </a:r>
            <a:br>
              <a:rPr lang="uk-UA" sz="900" b="0" dirty="0">
                <a:solidFill>
                  <a:srgbClr val="292F33"/>
                </a:solidFill>
                <a:latin typeface="Times New Roman" panose="02020603050405020304" pitchFamily="18" charset="0"/>
                <a:ea typeface="+mn-ea"/>
                <a:cs typeface="Times New Roman" panose="02020603050405020304" pitchFamily="18" charset="0"/>
              </a:rPr>
            </a:br>
            <a:r>
              <a:rPr lang="uk-UA" sz="900" b="0" dirty="0">
                <a:solidFill>
                  <a:srgbClr val="292F33"/>
                </a:solidFill>
                <a:latin typeface="Times New Roman" panose="02020603050405020304" pitchFamily="18" charset="0"/>
                <a:ea typeface="+mn-ea"/>
                <a:cs typeface="Times New Roman" panose="02020603050405020304" pitchFamily="18" charset="0"/>
              </a:rPr>
              <a:t/>
            </a:r>
            <a:br>
              <a:rPr lang="uk-UA" sz="900" b="0" dirty="0">
                <a:solidFill>
                  <a:srgbClr val="292F33"/>
                </a:solidFill>
                <a:latin typeface="Times New Roman" panose="02020603050405020304" pitchFamily="18" charset="0"/>
                <a:ea typeface="+mn-ea"/>
                <a:cs typeface="Times New Roman" panose="02020603050405020304" pitchFamily="18" charset="0"/>
              </a:rPr>
            </a:br>
            <a:endParaRPr lang="uk-UA"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42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000" y="63255"/>
            <a:ext cx="11610000" cy="6560745"/>
          </a:xfrm>
        </p:spPr>
        <p:txBody>
          <a:bodyPr>
            <a:noAutofit/>
          </a:bodyPr>
          <a:lstStyle/>
          <a:p>
            <a:r>
              <a:rPr lang="uk-UA" sz="1600" b="0" dirty="0" smtClean="0">
                <a:solidFill>
                  <a:srgbClr val="292F33"/>
                </a:solidFill>
                <a:latin typeface="Times New Roman" panose="02020603050405020304" pitchFamily="18" charset="0"/>
                <a:cs typeface="Times New Roman" panose="02020603050405020304" pitchFamily="18" charset="0"/>
              </a:rPr>
              <a:t/>
            </a:r>
            <a:br>
              <a:rPr lang="uk-UA" sz="1600" b="0" dirty="0" smtClean="0">
                <a:solidFill>
                  <a:srgbClr val="292F33"/>
                </a:solidFill>
                <a:latin typeface="Times New Roman" panose="02020603050405020304" pitchFamily="18" charset="0"/>
                <a:cs typeface="Times New Roman" panose="02020603050405020304" pitchFamily="18" charset="0"/>
              </a:rPr>
            </a:br>
            <a:r>
              <a:rPr lang="uk-UA" sz="1600" b="0" dirty="0">
                <a:solidFill>
                  <a:srgbClr val="292F33"/>
                </a:solidFill>
                <a:latin typeface="Times New Roman" panose="02020603050405020304" pitchFamily="18" charset="0"/>
                <a:cs typeface="Times New Roman" panose="02020603050405020304" pitchFamily="18" charset="0"/>
              </a:rPr>
              <a:t/>
            </a:r>
            <a:br>
              <a:rPr lang="uk-UA" sz="1600" b="0" dirty="0">
                <a:solidFill>
                  <a:srgbClr val="292F33"/>
                </a:solidFill>
                <a:latin typeface="Times New Roman" panose="02020603050405020304" pitchFamily="18" charset="0"/>
                <a:cs typeface="Times New Roman" panose="02020603050405020304" pitchFamily="18" charset="0"/>
              </a:rPr>
            </a:br>
            <a:r>
              <a:rPr lang="uk-UA" sz="1600" b="0" dirty="0" smtClean="0">
                <a:solidFill>
                  <a:srgbClr val="292F33"/>
                </a:solidFill>
                <a:latin typeface="Times New Roman" panose="02020603050405020304" pitchFamily="18" charset="0"/>
                <a:cs typeface="Times New Roman" panose="02020603050405020304" pitchFamily="18" charset="0"/>
              </a:rPr>
              <a:t/>
            </a:r>
            <a:br>
              <a:rPr lang="uk-UA" sz="1600" b="0" dirty="0" smtClean="0">
                <a:solidFill>
                  <a:srgbClr val="292F33"/>
                </a:solidFill>
                <a:latin typeface="Times New Roman" panose="02020603050405020304" pitchFamily="18" charset="0"/>
                <a:cs typeface="Times New Roman" panose="02020603050405020304" pitchFamily="18" charset="0"/>
              </a:rPr>
            </a:br>
            <a:r>
              <a:rPr lang="uk-UA" sz="1600" b="0" dirty="0">
                <a:solidFill>
                  <a:srgbClr val="292F33"/>
                </a:solidFill>
                <a:latin typeface="Times New Roman" panose="02020603050405020304" pitchFamily="18" charset="0"/>
                <a:cs typeface="Times New Roman" panose="02020603050405020304" pitchFamily="18" charset="0"/>
              </a:rPr>
              <a:t/>
            </a:r>
            <a:br>
              <a:rPr lang="uk-UA" sz="1600" b="0" dirty="0">
                <a:solidFill>
                  <a:srgbClr val="292F33"/>
                </a:solidFill>
                <a:latin typeface="Times New Roman" panose="02020603050405020304" pitchFamily="18" charset="0"/>
                <a:cs typeface="Times New Roman" panose="02020603050405020304" pitchFamily="18" charset="0"/>
              </a:rPr>
            </a:br>
            <a:r>
              <a:rPr lang="uk-UA" sz="1600" b="0" dirty="0" smtClean="0">
                <a:solidFill>
                  <a:srgbClr val="292F33"/>
                </a:solidFill>
                <a:latin typeface="Times New Roman" panose="02020603050405020304" pitchFamily="18" charset="0"/>
                <a:cs typeface="Times New Roman" panose="02020603050405020304" pitchFamily="18" charset="0"/>
              </a:rPr>
              <a:t/>
            </a:r>
            <a:br>
              <a:rPr lang="uk-UA" sz="1600" b="0" dirty="0" smtClean="0">
                <a:solidFill>
                  <a:srgbClr val="292F33"/>
                </a:solidFill>
                <a:latin typeface="Times New Roman" panose="02020603050405020304" pitchFamily="18" charset="0"/>
                <a:cs typeface="Times New Roman" panose="02020603050405020304" pitchFamily="18" charset="0"/>
              </a:rPr>
            </a:br>
            <a:r>
              <a:rPr lang="uk-UA" sz="1600" b="0" dirty="0">
                <a:solidFill>
                  <a:srgbClr val="292F33"/>
                </a:solidFill>
                <a:latin typeface="Times New Roman" panose="02020603050405020304" pitchFamily="18" charset="0"/>
                <a:cs typeface="Times New Roman" panose="02020603050405020304" pitchFamily="18" charset="0"/>
              </a:rPr>
              <a:t/>
            </a:r>
            <a:br>
              <a:rPr lang="uk-UA" sz="1600" b="0" dirty="0">
                <a:solidFill>
                  <a:srgbClr val="292F33"/>
                </a:solidFill>
                <a:latin typeface="Times New Roman" panose="02020603050405020304" pitchFamily="18" charset="0"/>
                <a:cs typeface="Times New Roman" panose="02020603050405020304" pitchFamily="18" charset="0"/>
              </a:rPr>
            </a:br>
            <a:r>
              <a:rPr lang="uk-UA" sz="1600" b="0" i="1" dirty="0" err="1" smtClean="0">
                <a:solidFill>
                  <a:schemeClr val="tx1"/>
                </a:solidFill>
                <a:latin typeface="Times New Roman" panose="02020603050405020304" pitchFamily="18" charset="0"/>
                <a:cs typeface="Times New Roman" panose="02020603050405020304" pitchFamily="18" charset="0"/>
              </a:rPr>
              <a:t>Інструктивно</a:t>
            </a:r>
            <a:r>
              <a:rPr lang="uk-UA" sz="1600" b="0" i="1" dirty="0" smtClean="0">
                <a:solidFill>
                  <a:schemeClr val="tx1"/>
                </a:solidFill>
                <a:latin typeface="Times New Roman" panose="02020603050405020304" pitchFamily="18" charset="0"/>
                <a:cs typeface="Times New Roman" panose="02020603050405020304" pitchFamily="18" charset="0"/>
              </a:rPr>
              <a:t>-методичні </a:t>
            </a:r>
            <a:r>
              <a:rPr lang="uk-UA" sz="1600" b="0" i="1" dirty="0">
                <a:solidFill>
                  <a:schemeClr val="tx1"/>
                </a:solidFill>
                <a:latin typeface="Times New Roman" panose="02020603050405020304" pitchFamily="18" charset="0"/>
                <a:cs typeface="Times New Roman" panose="02020603050405020304" pitchFamily="18" charset="0"/>
              </a:rPr>
              <a:t>рекомендації «Про розроблення програм для дошкільної освіти» (лист Міністерства </a:t>
            </a:r>
            <a:r>
              <a:rPr lang="uk-UA" sz="1600" b="0" i="1" dirty="0" smtClean="0">
                <a:solidFill>
                  <a:schemeClr val="tx1"/>
                </a:solidFill>
                <a:latin typeface="Times New Roman" panose="02020603050405020304" pitchFamily="18" charset="0"/>
                <a:cs typeface="Times New Roman" panose="02020603050405020304" pitchFamily="18" charset="0"/>
              </a:rPr>
              <a:t/>
            </a:r>
            <a:br>
              <a:rPr lang="uk-UA" sz="1600" b="0" i="1" dirty="0" smtClean="0">
                <a:solidFill>
                  <a:schemeClr val="tx1"/>
                </a:solidFill>
                <a:latin typeface="Times New Roman" panose="02020603050405020304" pitchFamily="18" charset="0"/>
                <a:cs typeface="Times New Roman" panose="02020603050405020304" pitchFamily="18" charset="0"/>
              </a:rPr>
            </a:br>
            <a:r>
              <a:rPr lang="uk-UA" sz="1600" b="0" i="1" dirty="0" smtClean="0">
                <a:solidFill>
                  <a:schemeClr val="tx1"/>
                </a:solidFill>
                <a:latin typeface="Times New Roman" panose="02020603050405020304" pitchFamily="18" charset="0"/>
                <a:cs typeface="Times New Roman" panose="02020603050405020304" pitchFamily="18" charset="0"/>
              </a:rPr>
              <a:t>освіти </a:t>
            </a:r>
            <a:r>
              <a:rPr lang="uk-UA" sz="1600" b="0" i="1" dirty="0">
                <a:solidFill>
                  <a:schemeClr val="tx1"/>
                </a:solidFill>
                <a:latin typeface="Times New Roman" panose="02020603050405020304" pitchFamily="18" charset="0"/>
                <a:cs typeface="Times New Roman" panose="02020603050405020304" pitchFamily="18" charset="0"/>
              </a:rPr>
              <a:t>і науки України від 28.02.2013 № 1/9-152);</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Методичні рекомендації щодо розроблення навчальної літератури для дітей дошкільного віку (наказ МОН </a:t>
            </a:r>
            <a:r>
              <a:rPr lang="uk-UA" sz="1600" b="0" i="1" dirty="0" smtClean="0">
                <a:solidFill>
                  <a:schemeClr val="tx1"/>
                </a:solidFill>
                <a:latin typeface="Times New Roman" panose="02020603050405020304" pitchFamily="18" charset="0"/>
                <a:cs typeface="Times New Roman" panose="02020603050405020304" pitchFamily="18" charset="0"/>
              </a:rPr>
              <a:t/>
            </a:r>
            <a:br>
              <a:rPr lang="uk-UA" sz="1600" b="0" i="1" dirty="0" smtClean="0">
                <a:solidFill>
                  <a:schemeClr val="tx1"/>
                </a:solidFill>
                <a:latin typeface="Times New Roman" panose="02020603050405020304" pitchFamily="18" charset="0"/>
                <a:cs typeface="Times New Roman" panose="02020603050405020304" pitchFamily="18" charset="0"/>
              </a:rPr>
            </a:br>
            <a:r>
              <a:rPr lang="uk-UA" sz="1600" b="0" i="1" dirty="0" smtClean="0">
                <a:solidFill>
                  <a:schemeClr val="tx1"/>
                </a:solidFill>
                <a:latin typeface="Times New Roman" panose="02020603050405020304" pitchFamily="18" charset="0"/>
                <a:cs typeface="Times New Roman" panose="02020603050405020304" pitchFamily="18" charset="0"/>
              </a:rPr>
              <a:t>України </a:t>
            </a:r>
            <a:r>
              <a:rPr lang="uk-UA" sz="1600" b="0" i="1" dirty="0">
                <a:solidFill>
                  <a:schemeClr val="tx1"/>
                </a:solidFill>
                <a:latin typeface="Times New Roman" panose="02020603050405020304" pitchFamily="18" charset="0"/>
                <a:cs typeface="Times New Roman" panose="02020603050405020304" pitchFamily="18" charset="0"/>
              </a:rPr>
              <a:t>від 12.05.2014 № 572);</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i="1" dirty="0">
                <a:solidFill>
                  <a:schemeClr val="tx1"/>
                </a:solidFill>
                <a:latin typeface="Times New Roman" panose="02020603050405020304" pitchFamily="18" charset="0"/>
                <a:cs typeface="Times New Roman" panose="02020603050405020304" pitchFamily="18" charset="0"/>
              </a:rPr>
              <a:t>Кадрове забезпечення системи дошкільної освіти</a:t>
            </a:r>
            <a:br>
              <a:rPr lang="uk-UA" sz="160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Постанова від 27 грудня 2019 р. № 1133 «Про внесення змін до Порядку підвищення кваліфікації педагогічних і науково-педагогічних працівників»</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Кабінет Міністрів України постановив </a:t>
            </a:r>
            <a:r>
              <a:rPr lang="uk-UA" sz="1600" b="0" i="1" dirty="0" err="1">
                <a:solidFill>
                  <a:schemeClr val="tx1"/>
                </a:solidFill>
                <a:latin typeface="Times New Roman" panose="02020603050405020304" pitchFamily="18" charset="0"/>
                <a:cs typeface="Times New Roman" panose="02020603050405020304" pitchFamily="18" charset="0"/>
              </a:rPr>
              <a:t>внести</a:t>
            </a:r>
            <a:r>
              <a:rPr lang="uk-UA" sz="1600" b="0" i="1" dirty="0">
                <a:solidFill>
                  <a:schemeClr val="tx1"/>
                </a:solidFill>
                <a:latin typeface="Times New Roman" panose="02020603050405020304" pitchFamily="18" charset="0"/>
                <a:cs typeface="Times New Roman" panose="02020603050405020304" pitchFamily="18" charset="0"/>
              </a:rPr>
              <a:t> зміни до Порядку підвищення кваліфікації педагогічних і науково-педагогічних працівників, затвердженого постановою Кабінету Міністрів України від 21 серпня 2019 р. № 800 «Деякі питання підвищення кваліфікації педагогічних і науково-педагогічних працівників» (Офіційний вісник України, 2019 р., № 69, ст. 2431).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Постанова КМУ від 27.12.2019 № 1133 «Про внесення змін до Порядку підвищення кваліфікації педагогічних і науково педагогічних працівників»</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об’єднали два види підвищення кваліфікації (навчання за програмою підвищення кваліфікації, у тому числі участь у семінарах, практикумах, тренінгах, </a:t>
            </a:r>
            <a:r>
              <a:rPr lang="uk-UA" sz="1600" b="0" i="1" dirty="0" err="1">
                <a:solidFill>
                  <a:schemeClr val="tx1"/>
                </a:solidFill>
                <a:latin typeface="Times New Roman" panose="02020603050405020304" pitchFamily="18" charset="0"/>
                <a:cs typeface="Times New Roman" panose="02020603050405020304" pitchFamily="18" charset="0"/>
              </a:rPr>
              <a:t>вебінарах</a:t>
            </a:r>
            <a:r>
              <a:rPr lang="uk-UA" sz="1600" b="0" i="1" dirty="0">
                <a:solidFill>
                  <a:schemeClr val="tx1"/>
                </a:solidFill>
                <a:latin typeface="Times New Roman" panose="02020603050405020304" pitchFamily="18" charset="0"/>
                <a:cs typeface="Times New Roman" panose="02020603050405020304" pitchFamily="18" charset="0"/>
              </a:rPr>
              <a:t>, майстер-класах тощо; стажування);</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розширили інформацію про програму підвищення кваліфікації;</a:t>
            </a:r>
            <a:br>
              <a:rPr lang="uk-UA" sz="1600" b="0" i="1" dirty="0">
                <a:solidFill>
                  <a:schemeClr val="tx1"/>
                </a:solidFill>
                <a:latin typeface="Times New Roman" panose="02020603050405020304" pitchFamily="18" charset="0"/>
                <a:cs typeface="Times New Roman" panose="02020603050405020304" pitchFamily="18" charset="0"/>
              </a:rPr>
            </a:br>
            <a:r>
              <a:rPr lang="uk-UA" sz="1600" b="0" i="1" dirty="0">
                <a:solidFill>
                  <a:schemeClr val="tx1"/>
                </a:solidFill>
                <a:latin typeface="Times New Roman" panose="02020603050405020304" pitchFamily="18" charset="0"/>
                <a:cs typeface="Times New Roman" panose="02020603050405020304" pitchFamily="18" charset="0"/>
              </a:rPr>
              <a:t>уточнили пункт про розробку та оприлюднення програми підвищення кваліфікації (суб’єкти підвищення кваліфікації можуть розробляти програми підвищення кваліфікації на основі типових програм підвищення кваліфікації, затверджені МОН; забезпечують відкритість і доступність інформації про кожну власну програму підвищення кваліфікації оприлюднюють на своїх сайтах)</a:t>
            </a:r>
            <a:br>
              <a:rPr lang="uk-UA" sz="1600" b="0" i="1" dirty="0">
                <a:solidFill>
                  <a:schemeClr val="tx1"/>
                </a:solidFill>
                <a:latin typeface="Times New Roman" panose="02020603050405020304" pitchFamily="18" charset="0"/>
                <a:cs typeface="Times New Roman" panose="02020603050405020304" pitchFamily="18" charset="0"/>
              </a:rPr>
            </a:br>
            <a:r>
              <a:rPr lang="uk-UA" sz="1400" b="0" dirty="0">
                <a:solidFill>
                  <a:srgbClr val="242852"/>
                </a:solidFill>
                <a:latin typeface="Times New Roman" panose="02020603050405020304" pitchFamily="18" charset="0"/>
                <a:cs typeface="Times New Roman" panose="02020603050405020304" pitchFamily="18" charset="0"/>
              </a:rPr>
              <a:t/>
            </a:r>
            <a:br>
              <a:rPr lang="uk-UA" sz="1400" b="0" dirty="0">
                <a:solidFill>
                  <a:srgbClr val="242852"/>
                </a:solidFill>
                <a:latin typeface="Times New Roman" panose="02020603050405020304" pitchFamily="18" charset="0"/>
                <a:cs typeface="Times New Roman" panose="02020603050405020304" pitchFamily="18" charset="0"/>
              </a:rPr>
            </a:br>
            <a:endParaRPr lang="uk-UA" sz="9600" dirty="0"/>
          </a:p>
        </p:txBody>
      </p:sp>
    </p:spTree>
    <p:extLst>
      <p:ext uri="{BB962C8B-B14F-4D97-AF65-F5344CB8AC3E}">
        <p14:creationId xmlns:p14="http://schemas.microsoft.com/office/powerpoint/2010/main" val="237415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i="1" dirty="0">
                <a:latin typeface="Times New Roman" panose="02020603050405020304" pitchFamily="18" charset="0"/>
                <a:cs typeface="Times New Roman" panose="02020603050405020304" pitchFamily="18" charset="0"/>
              </a:rPr>
              <a:t>Форми методичної роботи</a:t>
            </a:r>
            <a:endParaRPr lang="uk-UA" sz="8800" i="1" dirty="0">
              <a:latin typeface="Times New Roman" panose="02020603050405020304" pitchFamily="18" charset="0"/>
              <a:cs typeface="Times New Roman" panose="02020603050405020304" pitchFamily="18" charset="0"/>
            </a:endParaRPr>
          </a:p>
        </p:txBody>
      </p:sp>
      <p:sp>
        <p:nvSpPr>
          <p:cNvPr id="4" name="Блок-схема: перфолента 3"/>
          <p:cNvSpPr/>
          <p:nvPr/>
        </p:nvSpPr>
        <p:spPr>
          <a:xfrm>
            <a:off x="1171788" y="1472974"/>
            <a:ext cx="1800200" cy="720080"/>
          </a:xfrm>
          <a:prstGeom prst="flowChartPunchedTap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0" i="0" u="none" strike="noStrike" kern="0" cap="none" spc="0" normalizeH="0" baseline="0" noProof="0" dirty="0" smtClean="0">
                <a:ln>
                  <a:noFill/>
                </a:ln>
                <a:solidFill>
                  <a:srgbClr val="FF0000"/>
                </a:solidFill>
                <a:effectLst/>
                <a:uLnTx/>
                <a:uFillTx/>
                <a:latin typeface="Candara"/>
                <a:ea typeface="+mn-ea"/>
                <a:cs typeface="+mn-cs"/>
              </a:rPr>
              <a:t>Колективні</a:t>
            </a:r>
            <a:endParaRPr kumimoji="0" lang="ru-RU" sz="18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5" name="Блок-схема: перфолента 4"/>
          <p:cNvSpPr/>
          <p:nvPr/>
        </p:nvSpPr>
        <p:spPr>
          <a:xfrm>
            <a:off x="5196000" y="1449000"/>
            <a:ext cx="1761734" cy="804672"/>
          </a:xfrm>
          <a:prstGeom prst="flowChartPunchedTape">
            <a:avLst/>
          </a:prstGeom>
          <a:solidFill>
            <a:srgbClr val="31B6FD"/>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0" i="0" u="none" strike="noStrike" kern="0" cap="none" spc="0" normalizeH="0" baseline="0" noProof="0" dirty="0" smtClean="0">
                <a:ln>
                  <a:noFill/>
                </a:ln>
                <a:solidFill>
                  <a:prstClr val="white"/>
                </a:solidFill>
                <a:effectLst/>
                <a:uLnTx/>
                <a:uFillTx/>
                <a:latin typeface="Candara"/>
                <a:ea typeface="+mn-ea"/>
                <a:cs typeface="+mn-cs"/>
              </a:rPr>
              <a:t>Групові</a:t>
            </a:r>
            <a:endParaRPr kumimoji="0" lang="ru-RU" sz="18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6" name="Блок-схема: перфолента 5"/>
          <p:cNvSpPr/>
          <p:nvPr/>
        </p:nvSpPr>
        <p:spPr>
          <a:xfrm>
            <a:off x="9168521" y="1406704"/>
            <a:ext cx="1548402" cy="804672"/>
          </a:xfrm>
          <a:prstGeom prst="flowChartPunchedTap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0" i="0" u="none" strike="noStrike" kern="0" cap="none" spc="0" normalizeH="0" baseline="0" noProof="0" dirty="0" smtClean="0">
                <a:ln>
                  <a:noFill/>
                </a:ln>
                <a:solidFill>
                  <a:prstClr val="white"/>
                </a:solidFill>
                <a:effectLst/>
                <a:uLnTx/>
                <a:uFillTx/>
                <a:latin typeface="Candara"/>
                <a:ea typeface="+mn-ea"/>
                <a:cs typeface="+mn-cs"/>
              </a:rPr>
              <a:t>Індивідуальні</a:t>
            </a:r>
            <a:endParaRPr kumimoji="0" lang="ru-RU" sz="18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7" name="Овал 6"/>
          <p:cNvSpPr/>
          <p:nvPr/>
        </p:nvSpPr>
        <p:spPr>
          <a:xfrm>
            <a:off x="1098283" y="2303875"/>
            <a:ext cx="1680599" cy="914400"/>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Педради</a:t>
            </a:r>
          </a:p>
          <a:p>
            <a:pPr marL="0" marR="0" lvl="0" indent="0" algn="ctr" defTabSz="914400" eaLnBrk="1" fontAlgn="auto" latinLnBrk="0" hangingPunct="1">
              <a:lnSpc>
                <a:spcPct val="100000"/>
              </a:lnSpc>
              <a:spcBef>
                <a:spcPts val="0"/>
              </a:spcBef>
              <a:spcAft>
                <a:spcPts val="0"/>
              </a:spcAft>
              <a:buClrTx/>
              <a:buSzTx/>
              <a:buFontTx/>
              <a:buNone/>
              <a:tabLst/>
              <a:defRPr/>
            </a:pPr>
            <a:r>
              <a:rPr lang="uk-UA" sz="1400" kern="0" noProof="0" dirty="0" smtClean="0">
                <a:solidFill>
                  <a:srgbClr val="FF0000"/>
                </a:solidFill>
                <a:latin typeface="Candara"/>
              </a:rPr>
              <a:t>Мозковий штурм</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8" name="Овал 7"/>
          <p:cNvSpPr/>
          <p:nvPr/>
        </p:nvSpPr>
        <p:spPr>
          <a:xfrm>
            <a:off x="106162" y="3083480"/>
            <a:ext cx="1728192" cy="994581"/>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600" b="0" i="0" u="none" strike="noStrike" kern="0" cap="none" spc="0" normalizeH="0" baseline="0" noProof="0" dirty="0" smtClean="0">
                <a:ln>
                  <a:noFill/>
                </a:ln>
                <a:solidFill>
                  <a:srgbClr val="FF0000"/>
                </a:solidFill>
                <a:effectLst/>
                <a:uLnTx/>
                <a:uFillTx/>
                <a:latin typeface="Candara"/>
                <a:ea typeface="+mn-ea"/>
                <a:cs typeface="+mn-cs"/>
              </a:rPr>
              <a:t>Педагогічні читання</a:t>
            </a:r>
            <a:endParaRPr kumimoji="0" lang="ru-RU" sz="16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9" name="Овал 8"/>
          <p:cNvSpPr/>
          <p:nvPr/>
        </p:nvSpPr>
        <p:spPr>
          <a:xfrm>
            <a:off x="1940347" y="3110984"/>
            <a:ext cx="1777635" cy="1008323"/>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Консультації</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Колективні перегляди</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10" name="Овал 9"/>
          <p:cNvSpPr/>
          <p:nvPr/>
        </p:nvSpPr>
        <p:spPr>
          <a:xfrm>
            <a:off x="76162" y="4119307"/>
            <a:ext cx="1662293" cy="986587"/>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Конкурси</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Вікторини</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Виставки</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11" name="Овал 10"/>
          <p:cNvSpPr/>
          <p:nvPr/>
        </p:nvSpPr>
        <p:spPr>
          <a:xfrm>
            <a:off x="2013510" y="4191494"/>
            <a:ext cx="1629543" cy="914400"/>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Методичні</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об'єднання</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12" name="Овал 11"/>
          <p:cNvSpPr/>
          <p:nvPr/>
        </p:nvSpPr>
        <p:spPr>
          <a:xfrm>
            <a:off x="76161" y="5175794"/>
            <a:ext cx="1684765" cy="1000306"/>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Семінари</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Семінари</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практикуми</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13" name="Овал 12"/>
          <p:cNvSpPr/>
          <p:nvPr/>
        </p:nvSpPr>
        <p:spPr>
          <a:xfrm>
            <a:off x="2071888" y="5162200"/>
            <a:ext cx="1646094" cy="1108138"/>
          </a:xfrm>
          <a:prstGeom prst="ellipse">
            <a:avLst/>
          </a:prstGeom>
          <a:solidFill>
            <a:srgbClr val="F5C040"/>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FF0000"/>
                </a:solidFill>
                <a:effectLst/>
                <a:uLnTx/>
                <a:uFillTx/>
                <a:latin typeface="Candara"/>
                <a:ea typeface="+mn-ea"/>
                <a:cs typeface="+mn-cs"/>
              </a:rPr>
              <a:t>Конференції</a:t>
            </a:r>
          </a:p>
          <a:p>
            <a:pPr marL="0" marR="0" lvl="0" indent="0" algn="ctr" defTabSz="914400" eaLnBrk="1" fontAlgn="auto" latinLnBrk="0" hangingPunct="1">
              <a:lnSpc>
                <a:spcPct val="100000"/>
              </a:lnSpc>
              <a:spcBef>
                <a:spcPts val="0"/>
              </a:spcBef>
              <a:spcAft>
                <a:spcPts val="0"/>
              </a:spcAft>
              <a:buClrTx/>
              <a:buSzTx/>
              <a:buFontTx/>
              <a:buNone/>
              <a:tabLst/>
              <a:defRPr/>
            </a:pPr>
            <a:r>
              <a:rPr lang="uk-UA" sz="1400" kern="0" dirty="0" smtClean="0">
                <a:solidFill>
                  <a:srgbClr val="FF0000"/>
                </a:solidFill>
                <a:latin typeface="Candara"/>
              </a:rPr>
              <a:t>Ділові ігри</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err="1" smtClean="0">
                <a:ln>
                  <a:noFill/>
                </a:ln>
                <a:solidFill>
                  <a:srgbClr val="FF0000"/>
                </a:solidFill>
                <a:effectLst/>
                <a:uLnTx/>
                <a:uFillTx/>
                <a:latin typeface="Candara"/>
                <a:ea typeface="+mn-ea"/>
                <a:cs typeface="+mn-cs"/>
              </a:rPr>
              <a:t>Брей</a:t>
            </a:r>
            <a:r>
              <a:rPr kumimoji="0" lang="uk-UA" sz="1400" b="0" i="0" u="none" strike="noStrike" kern="0" cap="none" spc="0" normalizeH="0" baseline="0" noProof="0" dirty="0" smtClean="0">
                <a:ln>
                  <a:noFill/>
                </a:ln>
                <a:solidFill>
                  <a:srgbClr val="FF0000"/>
                </a:solidFill>
                <a:effectLst/>
                <a:uLnTx/>
                <a:uFillTx/>
                <a:latin typeface="Candara"/>
                <a:ea typeface="+mn-ea"/>
                <a:cs typeface="+mn-cs"/>
              </a:rPr>
              <a:t>-ринг</a:t>
            </a:r>
            <a:endParaRPr kumimoji="0" lang="ru-RU" sz="1400" b="0" i="0" u="none" strike="noStrike" kern="0" cap="none" spc="0" normalizeH="0" baseline="0" noProof="0" dirty="0" smtClean="0">
              <a:ln>
                <a:noFill/>
              </a:ln>
              <a:solidFill>
                <a:srgbClr val="FF0000"/>
              </a:solidFill>
              <a:effectLst/>
              <a:uLnTx/>
              <a:uFillTx/>
              <a:latin typeface="Candara"/>
              <a:ea typeface="+mn-ea"/>
              <a:cs typeface="+mn-cs"/>
            </a:endParaRPr>
          </a:p>
        </p:txBody>
      </p:sp>
      <p:sp>
        <p:nvSpPr>
          <p:cNvPr id="14" name="Овал 13"/>
          <p:cNvSpPr/>
          <p:nvPr/>
        </p:nvSpPr>
        <p:spPr>
          <a:xfrm>
            <a:off x="5212487" y="2349000"/>
            <a:ext cx="1773731" cy="914400"/>
          </a:xfrm>
          <a:prstGeom prst="ellipse">
            <a:avLst/>
          </a:prstGeom>
          <a:solidFill>
            <a:srgbClr val="31B6FD"/>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600" b="0" i="0" u="none" strike="noStrike" kern="0" cap="none" spc="0" normalizeH="0" baseline="0" noProof="0" dirty="0" smtClean="0">
                <a:ln>
                  <a:noFill/>
                </a:ln>
                <a:solidFill>
                  <a:srgbClr val="002060"/>
                </a:solidFill>
                <a:effectLst/>
                <a:uLnTx/>
                <a:uFillTx/>
                <a:latin typeface="Candara"/>
                <a:ea typeface="+mn-ea"/>
                <a:cs typeface="+mn-cs"/>
              </a:rPr>
              <a:t>Впровадження ППД</a:t>
            </a:r>
            <a:endParaRPr kumimoji="0" lang="ru-RU" sz="1600" b="0" i="0" u="none" strike="noStrike" kern="0" cap="none" spc="0" normalizeH="0" baseline="0" noProof="0" dirty="0" smtClean="0">
              <a:ln>
                <a:noFill/>
              </a:ln>
              <a:solidFill>
                <a:srgbClr val="002060"/>
              </a:solidFill>
              <a:effectLst/>
              <a:uLnTx/>
              <a:uFillTx/>
              <a:latin typeface="Candara"/>
              <a:ea typeface="+mn-ea"/>
              <a:cs typeface="+mn-cs"/>
            </a:endParaRPr>
          </a:p>
        </p:txBody>
      </p:sp>
      <p:sp>
        <p:nvSpPr>
          <p:cNvPr id="15" name="Овал 14"/>
          <p:cNvSpPr/>
          <p:nvPr/>
        </p:nvSpPr>
        <p:spPr>
          <a:xfrm>
            <a:off x="5180205" y="3294273"/>
            <a:ext cx="1773732" cy="914400"/>
          </a:xfrm>
          <a:prstGeom prst="ellipse">
            <a:avLst/>
          </a:prstGeom>
          <a:solidFill>
            <a:srgbClr val="31B6FD"/>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002060"/>
                </a:solidFill>
                <a:effectLst/>
                <a:uLnTx/>
                <a:uFillTx/>
                <a:latin typeface="Candara"/>
                <a:ea typeface="+mn-ea"/>
                <a:cs typeface="+mn-cs"/>
              </a:rPr>
              <a:t>Робота творчої групи</a:t>
            </a:r>
            <a:endParaRPr kumimoji="0" lang="ru-RU" sz="1400" b="0" i="0" u="none" strike="noStrike" kern="0" cap="none" spc="0" normalizeH="0" baseline="0" noProof="0" dirty="0" smtClean="0">
              <a:ln>
                <a:noFill/>
              </a:ln>
              <a:solidFill>
                <a:srgbClr val="002060"/>
              </a:solidFill>
              <a:effectLst/>
              <a:uLnTx/>
              <a:uFillTx/>
              <a:latin typeface="Candara"/>
              <a:ea typeface="+mn-ea"/>
              <a:cs typeface="+mn-cs"/>
            </a:endParaRPr>
          </a:p>
        </p:txBody>
      </p:sp>
      <p:sp>
        <p:nvSpPr>
          <p:cNvPr id="16" name="Овал 15"/>
          <p:cNvSpPr/>
          <p:nvPr/>
        </p:nvSpPr>
        <p:spPr>
          <a:xfrm>
            <a:off x="5212487" y="4261394"/>
            <a:ext cx="1797952" cy="914400"/>
          </a:xfrm>
          <a:prstGeom prst="ellipse">
            <a:avLst/>
          </a:prstGeom>
          <a:solidFill>
            <a:srgbClr val="31B6FD"/>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srgbClr val="002060"/>
                </a:solidFill>
                <a:effectLst/>
                <a:uLnTx/>
                <a:uFillTx/>
                <a:latin typeface="Candara"/>
                <a:ea typeface="+mn-ea"/>
                <a:cs typeface="+mn-cs"/>
              </a:rPr>
              <a:t>Наставництво</a:t>
            </a:r>
            <a:endParaRPr kumimoji="0" lang="ru-RU" sz="1400" b="0" i="0" u="none" strike="noStrike" kern="0" cap="none" spc="0" normalizeH="0" baseline="0" noProof="0" dirty="0" smtClean="0">
              <a:ln>
                <a:noFill/>
              </a:ln>
              <a:solidFill>
                <a:srgbClr val="002060"/>
              </a:solidFill>
              <a:effectLst/>
              <a:uLnTx/>
              <a:uFillTx/>
              <a:latin typeface="Candara"/>
              <a:ea typeface="+mn-ea"/>
              <a:cs typeface="+mn-cs"/>
            </a:endParaRPr>
          </a:p>
        </p:txBody>
      </p:sp>
      <p:sp>
        <p:nvSpPr>
          <p:cNvPr id="17" name="Овал 16"/>
          <p:cNvSpPr/>
          <p:nvPr/>
        </p:nvSpPr>
        <p:spPr>
          <a:xfrm>
            <a:off x="7716516" y="2269790"/>
            <a:ext cx="2069484" cy="961995"/>
          </a:xfrm>
          <a:prstGeom prst="ellips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prstClr val="white"/>
                </a:solidFill>
                <a:effectLst/>
                <a:uLnTx/>
                <a:uFillTx/>
                <a:latin typeface="Candara"/>
                <a:ea typeface="+mn-ea"/>
                <a:cs typeface="+mn-cs"/>
              </a:rPr>
              <a:t>Курсова перепідготовка</a:t>
            </a:r>
            <a:endParaRPr kumimoji="0" lang="ru-RU" sz="14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18" name="Овал 17"/>
          <p:cNvSpPr/>
          <p:nvPr/>
        </p:nvSpPr>
        <p:spPr>
          <a:xfrm>
            <a:off x="9942722" y="2303875"/>
            <a:ext cx="2069484" cy="961995"/>
          </a:xfrm>
          <a:prstGeom prst="ellips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prstClr val="white"/>
                </a:solidFill>
                <a:effectLst/>
                <a:uLnTx/>
                <a:uFillTx/>
                <a:latin typeface="Candara"/>
                <a:ea typeface="+mn-ea"/>
                <a:cs typeface="+mn-cs"/>
              </a:rPr>
              <a:t>Курсова перепідготовка</a:t>
            </a:r>
            <a:endParaRPr kumimoji="0" lang="ru-RU" sz="14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19" name="Овал 18"/>
          <p:cNvSpPr/>
          <p:nvPr/>
        </p:nvSpPr>
        <p:spPr>
          <a:xfrm>
            <a:off x="7952943" y="3352538"/>
            <a:ext cx="1798441" cy="935250"/>
          </a:xfrm>
          <a:prstGeom prst="ellips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400" b="0" i="0" u="none" strike="noStrike" kern="0" cap="none" spc="0" normalizeH="0" baseline="0" noProof="0" dirty="0" smtClean="0">
                <a:ln>
                  <a:noFill/>
                </a:ln>
                <a:solidFill>
                  <a:prstClr val="white"/>
                </a:solidFill>
                <a:effectLst/>
                <a:uLnTx/>
                <a:uFillTx/>
                <a:latin typeface="Candara"/>
                <a:ea typeface="+mn-ea"/>
                <a:cs typeface="+mn-cs"/>
              </a:rPr>
              <a:t>Наставництво</a:t>
            </a:r>
            <a:endParaRPr kumimoji="0" lang="ru-RU" sz="14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20" name="Овал 19"/>
          <p:cNvSpPr/>
          <p:nvPr/>
        </p:nvSpPr>
        <p:spPr>
          <a:xfrm>
            <a:off x="9956952" y="3362963"/>
            <a:ext cx="1838978" cy="914400"/>
          </a:xfrm>
          <a:prstGeom prst="ellips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0" i="0" u="none" strike="noStrike" kern="0" cap="none" spc="0" normalizeH="0" baseline="0" noProof="0" dirty="0" smtClean="0">
                <a:ln>
                  <a:noFill/>
                </a:ln>
                <a:solidFill>
                  <a:prstClr val="white"/>
                </a:solidFill>
                <a:effectLst/>
                <a:uLnTx/>
                <a:uFillTx/>
                <a:latin typeface="Candara"/>
                <a:ea typeface="+mn-ea"/>
                <a:cs typeface="+mn-cs"/>
              </a:rPr>
              <a:t>Атестація</a:t>
            </a:r>
            <a:endParaRPr kumimoji="0" lang="ru-RU" sz="1800" b="0" i="0" u="none" strike="noStrike" kern="0" cap="none" spc="0" normalizeH="0" baseline="0" noProof="0" dirty="0" smtClean="0">
              <a:ln>
                <a:noFill/>
              </a:ln>
              <a:solidFill>
                <a:prstClr val="white"/>
              </a:solidFill>
              <a:effectLst/>
              <a:uLnTx/>
              <a:uFillTx/>
              <a:latin typeface="Candara"/>
              <a:ea typeface="+mn-ea"/>
              <a:cs typeface="+mn-cs"/>
            </a:endParaRPr>
          </a:p>
        </p:txBody>
      </p:sp>
      <p:sp>
        <p:nvSpPr>
          <p:cNvPr id="21" name="Овал 20"/>
          <p:cNvSpPr/>
          <p:nvPr/>
        </p:nvSpPr>
        <p:spPr>
          <a:xfrm>
            <a:off x="8852163" y="4519916"/>
            <a:ext cx="2088232" cy="925436"/>
          </a:xfrm>
          <a:prstGeom prst="ellipse">
            <a:avLst/>
          </a:prstGeom>
          <a:solidFill>
            <a:srgbClr val="05E0DB"/>
          </a:solidFill>
          <a:ln w="38100" cap="flat" cmpd="sng" algn="ctr">
            <a:solidFill>
              <a:sysClr val="window" lastClr="FFFFFF"/>
            </a:solidFill>
            <a:prstDash val="solid"/>
          </a:ln>
          <a:effectLst>
            <a:outerShdw blurRad="130000" dist="101600" dir="2700000" algn="tl"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0" i="0" u="none" strike="noStrike" kern="0" cap="none" spc="0" normalizeH="0" baseline="0" noProof="0" dirty="0" smtClean="0">
                <a:ln>
                  <a:noFill/>
                </a:ln>
                <a:solidFill>
                  <a:prstClr val="white"/>
                </a:solidFill>
                <a:effectLst/>
                <a:uLnTx/>
                <a:uFillTx/>
                <a:latin typeface="Candara"/>
                <a:ea typeface="+mn-ea"/>
                <a:cs typeface="+mn-cs"/>
              </a:rPr>
              <a:t>Анкетування</a:t>
            </a:r>
            <a:endParaRPr kumimoji="0" lang="ru-RU" sz="1800" b="0" i="0" u="none" strike="noStrike" kern="0" cap="none" spc="0" normalizeH="0" baseline="0" noProof="0" dirty="0" smtClean="0">
              <a:ln>
                <a:noFill/>
              </a:ln>
              <a:solidFill>
                <a:prstClr val="white"/>
              </a:solidFill>
              <a:effectLst/>
              <a:uLnTx/>
              <a:uFillTx/>
              <a:latin typeface="Candara"/>
              <a:ea typeface="+mn-ea"/>
              <a:cs typeface="+mn-cs"/>
            </a:endParaRPr>
          </a:p>
        </p:txBody>
      </p:sp>
    </p:spTree>
    <p:extLst>
      <p:ext uri="{BB962C8B-B14F-4D97-AF65-F5344CB8AC3E}">
        <p14:creationId xmlns:p14="http://schemas.microsoft.com/office/powerpoint/2010/main" val="1703911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418</Words>
  <Application>Microsoft Office PowerPoint</Application>
  <PresentationFormat>Произвольный</PresentationFormat>
  <Paragraphs>136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МЕТОДИЧНА  РОБОТА</vt:lpstr>
      <vt:lpstr>ОСВІТНІ ПРОРИВИ</vt:lpstr>
      <vt:lpstr>У НОГУ З ЧАСОМ…..</vt:lpstr>
      <vt:lpstr> Майстерність педагогічна – «…високе і таке, що постійно удосконалюється, мистецтво виховання й навчання, доступне для кожного педагога, який працює за покликанням і який любить дітей» В. Сухомлинський </vt:lpstr>
      <vt:lpstr>Законодавча база</vt:lpstr>
      <vt:lpstr>        Нормативно-правова база ЗДО: закони, освітні програми та постанови </vt:lpstr>
      <vt:lpstr>       Освітня програма – це єдиний комплекс освітніх компонентів, спланованих і організованих закладом дошкільної освіти для досягнення вихованцями результатів навчання (набуття компетентностей), визначених Базовим компонентом дошкільної освіти  (Стаття 23 Закону України «Про дошкільну освіту»). Освітня програма має містити: загальний обсяг навантаження та очікувані результати навчання здобувачів освіти; перелік, зміст, тривалість і взаємозв’язок освітніх галузей та/або предметів, дисциплін тощо, логічну послідовність їх вивчення; форми організації освітнього процесу; опис та інструменти системи внутрішнього забезпечення якості освіти; інші освітні компоненти, за рішенням закладу дошкільної освіти, (П. 2 ст. 23 Закону України «Про дошкільну освіту»). Зміст освітньої програми повинен передбачати: формування основ соціальної адаптації та життєвої компетентності дитини; виховання елементів природодоцільного світогляду, розвиток позитивного емоційно-ціннісного ставлення до довкілля; утвердження емоційно-ціннісного ставлення до практичної та духовної діяльності людини; розвиток потреби в реалізації власних творчих здібностей (П. 3 ст. 23 Закону України «Про дошкільну освіту»). Педагогічна рада ЗДО Стаття 20 закону України «Про дошкільну освіту» Схвалює освітню програму закладу, оцінює результативність її виконання та виконання Базового компонента дошкільної освіти, хід якісного виконання програм розвитку, виховання і навчання дітей у кожній віковій групі; формує систему та затверджує процедури внутрішнього забезпечення якості освіти, зокрема систему та механізми забезпечення академічної доброчесності; розглядає питання вдосконалення організації освітнього процесу у закладі; розглядає питання впровадження в освітній процес найкращого педагогічного досвіду та інновацій, участі в дослідницькій, експериментальній, інноваційній діяльності, співпраці з іншими закладами освіти, науковими установами, фізичними та юридичними особами, які сприяють розвитку освіти тощо. Навчально-методичне забезпечення: правові засади Закони України «Про освіту», «Про дошкільну освіту», «Про видавничу справу»; Державний стандарт України «Видання. Основні види. Терміни та визначення»; Базовий компонент дошкільної освіти; Порядок надання навчальній літературі, засобам навчання і навчальному обладнанню грифів та свідоцтв Міністерства освіти і науки України (наказ МОН України від 17.06.2008 № 537); Нормативні документи щодо розроблення навчально-методичної літератури для дошкільної освіти   </vt:lpstr>
      <vt:lpstr>      Інструктивно-методичні рекомендації «Про розроблення програм для дошкільної освіти» (лист Міністерства  освіти і науки України від 28.02.2013 № 1/9-152); Методичні рекомендації щодо розроблення навчальної літератури для дітей дошкільного віку (наказ МОН  України від 12.05.2014 № 572);  Кадрове забезпечення системи дошкільної освіти Постанова від 27 грудня 2019 р. № 1133 «Про внесення змін до Порядку підвищення кваліфікації педагогічних і науково-педагогічних працівників»   Кабінет Міністрів України постановив внести зміни до Порядку підвищення кваліфікації педагогічних і науково-педагогічних працівників, затвердженого постановою Кабінету Міністрів України від 21 серпня 2019 р. № 800 «Деякі питання підвищення кваліфікації педагогічних і науково-педагогічних працівників» (Офіційний вісник України, 2019 р., № 69, ст. 2431).    Постанова КМУ від 27.12.2019 № 1133 «Про внесення змін до Порядку підвищення кваліфікації педагогічних і науково педагогічних працівників»   об’єднали два види підвищення кваліфікації (навчання за програмою підвищення кваліфікації, у тому числі участь у семінарах, практикумах, тренінгах, вебінарах, майстер-класах тощо; стажування); розширили інформацію про програму підвищення кваліфікації; уточнили пункт про розробку та оприлюднення програми підвищення кваліфікації (суб’єкти підвищення кваліфікації можуть розробляти програми підвищення кваліфікації на основі типових програм підвищення кваліфікації, затверджені МОН; забезпечують відкритість і доступність інформації про кожну власну програму підвищення кваліфікації оприлюднюють на своїх сайтах)  </vt:lpstr>
      <vt:lpstr>Форми методичної роботи</vt:lpstr>
      <vt:lpstr>Функції методичної роботи </vt:lpstr>
      <vt:lpstr>СИСТЕМА УПРАВЛІННЯ МЕТОДИЧНОЮ РОБОТОЮ Структура організації методичної роботи</vt:lpstr>
      <vt:lpstr>Оснащення методичного  кабінету</vt:lpstr>
      <vt:lpstr>https://dnz69.klasna.com/uk/site/metodichna-robota.html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ADMIN</cp:lastModifiedBy>
  <cp:revision>37</cp:revision>
  <dcterms:created xsi:type="dcterms:W3CDTF">2020-07-05T17:04:43Z</dcterms:created>
  <dcterms:modified xsi:type="dcterms:W3CDTF">2021-01-30T18:42:25Z</dcterms:modified>
</cp:coreProperties>
</file>